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7" d="100"/>
          <a:sy n="57" d="100"/>
        </p:scale>
        <p:origin x="-104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0C7538-38B9-E94E-AD0F-60246233AE42}" type="datetimeFigureOut">
              <a:rPr lang="en-US" smtClean="0"/>
              <a:t>9/1/14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73039C-0319-A24D-8645-C80149B81DC6}" type="slidenum">
              <a:rPr lang="en-US" smtClean="0"/>
              <a:t>‹#›</a:t>
            </a:fld>
            <a:endParaRPr lang="en-US"/>
          </a:p>
        </p:txBody>
      </p:sp>
    </p:spTree>
    <p:extLst>
      <p:ext uri="{BB962C8B-B14F-4D97-AF65-F5344CB8AC3E}">
        <p14:creationId xmlns:p14="http://schemas.microsoft.com/office/powerpoint/2010/main" val="42031002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goodrx.com/pseudoephedrin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2E441715-81B0-B241-9AA2-635B9C8F2916}" type="slidenum">
              <a:rPr lang="en-GB" sz="1200" b="0">
                <a:solidFill>
                  <a:srgbClr val="000000"/>
                </a:solidFill>
              </a:rPr>
              <a:pPr eaLnBrk="1" hangingPunct="1"/>
              <a:t>1</a:t>
            </a:fld>
            <a:endParaRPr lang="en-GB" sz="1200" b="0">
              <a:solidFill>
                <a:srgbClr val="000000"/>
              </a:solidFill>
            </a:endParaRPr>
          </a:p>
        </p:txBody>
      </p:sp>
      <p:sp>
        <p:nvSpPr>
          <p:cNvPr id="22531" name="Text Box 1025"/>
          <p:cNvSpPr txBox="1">
            <a:spLocks noChangeArrowheads="1"/>
          </p:cNvSpPr>
          <p:nvPr/>
        </p:nvSpPr>
        <p:spPr bwMode="auto">
          <a:xfrm>
            <a:off x="1155686" y="685606"/>
            <a:ext cx="4526435"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22532" name="Text Box 1026"/>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r>
              <a:rPr lang="en-US" dirty="0" smtClean="0"/>
              <a:t>Labeled “not for human consumption”</a:t>
            </a:r>
          </a:p>
          <a:p>
            <a:r>
              <a:rPr lang="en-US" dirty="0" smtClean="0"/>
              <a:t>Claim that it mimics </a:t>
            </a:r>
            <a:r>
              <a:rPr lang="en-US" dirty="0" err="1" smtClean="0"/>
              <a:t>natrual</a:t>
            </a:r>
            <a:r>
              <a:rPr lang="en-US" dirty="0" smtClean="0"/>
              <a:t> THC: MANY videos on the harms </a:t>
            </a:r>
            <a:r>
              <a:rPr lang="en-US" smtClean="0"/>
              <a:t>of it </a:t>
            </a:r>
            <a:endParaRPr lang="en-US" dirty="0" smtClean="0"/>
          </a:p>
          <a:p>
            <a:r>
              <a:rPr lang="en-US" dirty="0" smtClean="0"/>
              <a:t>Use it because</a:t>
            </a:r>
            <a:r>
              <a:rPr lang="en-US" baseline="0" dirty="0" smtClean="0"/>
              <a:t> it isn’t detected by a drug test</a:t>
            </a:r>
          </a:p>
          <a:p>
            <a:r>
              <a:rPr lang="en-US" baseline="0" dirty="0" smtClean="0"/>
              <a:t>26 chemicals used to make this have been put on the </a:t>
            </a:r>
            <a:r>
              <a:rPr lang="en-US" baseline="0" dirty="0" err="1" smtClean="0"/>
              <a:t>Scheudle</a:t>
            </a:r>
            <a:r>
              <a:rPr lang="en-US" baseline="0" dirty="0" smtClean="0"/>
              <a:t> I list, but manufacturers keep changing the compound</a:t>
            </a:r>
          </a:p>
          <a:p>
            <a:r>
              <a:rPr lang="en-US" dirty="0" smtClean="0"/>
              <a:t>At least 43 states have taken action to control one or more synthetic cannabinoids. Prior to 2010, synthetic cannabinoids were not controlled by any State or at the Federal level.  In addition, at least 44 states have taken action to control one or more synthetic </a:t>
            </a:r>
            <a:r>
              <a:rPr lang="en-US" dirty="0" err="1" smtClean="0"/>
              <a:t>cathinones</a:t>
            </a:r>
            <a:r>
              <a:rPr lang="en-US" dirty="0" smtClean="0"/>
              <a:t>. </a:t>
            </a:r>
          </a:p>
          <a:p>
            <a:r>
              <a:rPr lang="en-US" dirty="0" smtClean="0"/>
              <a:t>Drugs that</a:t>
            </a:r>
            <a:r>
              <a:rPr lang="en-US" baseline="0" dirty="0" smtClean="0"/>
              <a:t> can cause hallucinations and delusions in certain amounts</a:t>
            </a:r>
          </a:p>
          <a:p>
            <a:endParaRPr lang="en-US" baseline="0" dirty="0" smtClean="0"/>
          </a:p>
          <a:p>
            <a:r>
              <a:rPr lang="en-US" baseline="0" dirty="0" smtClean="0"/>
              <a:t>Assignment: Find a current event article related to one of the following drugs: I will assign one to each person</a:t>
            </a:r>
          </a:p>
          <a:p>
            <a:r>
              <a:rPr lang="en-US" baseline="0" dirty="0" smtClean="0"/>
              <a:t>Summary, discuss the implications (to imply…so what are the underlying messages in the article…that might not be directly said) of the information in the article: for you, for teens, for </a:t>
            </a:r>
            <a:r>
              <a:rPr lang="en-US" baseline="0" dirty="0" err="1" smtClean="0"/>
              <a:t>soceity</a:t>
            </a:r>
            <a:r>
              <a:rPr lang="en-US" baseline="0" dirty="0" smtClean="0"/>
              <a:t>, for drug users, for laws</a:t>
            </a:r>
          </a:p>
          <a:p>
            <a:r>
              <a:rPr lang="en-US" dirty="0" smtClean="0"/>
              <a:t>---it</a:t>
            </a:r>
            <a:r>
              <a:rPr lang="en-US" baseline="0" dirty="0" smtClean="0"/>
              <a:t> could be a need for new legislation, it is incredibly dangerous, need for more education, stricter punishments</a:t>
            </a:r>
            <a:endParaRPr lang="en-US" dirty="0" smtClean="0"/>
          </a:p>
          <a:p>
            <a:endParaRPr lang="en-US" dirty="0" smtClean="0"/>
          </a:p>
          <a:p>
            <a:r>
              <a:rPr lang="en-US" dirty="0" smtClean="0"/>
              <a:t>Advice for a Friend</a:t>
            </a:r>
          </a:p>
          <a:p>
            <a:endParaRPr lang="en-US" dirty="0" smtClean="0"/>
          </a:p>
          <a:p>
            <a:r>
              <a:rPr lang="en-US" dirty="0" smtClean="0"/>
              <a:t>Give</a:t>
            </a:r>
            <a:r>
              <a:rPr lang="en-US" baseline="0" dirty="0" smtClean="0"/>
              <a:t> examples of articles</a:t>
            </a:r>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10</a:t>
            </a:fld>
            <a:endParaRPr lang="en-GB"/>
          </a:p>
        </p:txBody>
      </p:sp>
    </p:spTree>
    <p:extLst>
      <p:ext uri="{BB962C8B-B14F-4D97-AF65-F5344CB8AC3E}">
        <p14:creationId xmlns:p14="http://schemas.microsoft.com/office/powerpoint/2010/main" val="1252856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12</a:t>
            </a:fld>
            <a:endParaRPr lang="en-GB"/>
          </a:p>
        </p:txBody>
      </p:sp>
    </p:spTree>
    <p:extLst>
      <p:ext uri="{BB962C8B-B14F-4D97-AF65-F5344CB8AC3E}">
        <p14:creationId xmlns:p14="http://schemas.microsoft.com/office/powerpoint/2010/main" val="1350487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r>
              <a:rPr lang="en-US" dirty="0" smtClean="0"/>
              <a:t>Men </a:t>
            </a:r>
            <a:r>
              <a:rPr lang="en-US" dirty="0" err="1" smtClean="0"/>
              <a:t>vs</a:t>
            </a:r>
            <a:r>
              <a:rPr lang="en-US" dirty="0" smtClean="0"/>
              <a:t> women? Differences??</a:t>
            </a:r>
          </a:p>
          <a:p>
            <a:r>
              <a:rPr lang="en-US" dirty="0" smtClean="0"/>
              <a:t>Do you go drink</a:t>
            </a:r>
            <a:r>
              <a:rPr lang="en-US" baseline="0" dirty="0" smtClean="0"/>
              <a:t> for drink??</a:t>
            </a:r>
          </a:p>
          <a:p>
            <a:r>
              <a:rPr lang="en-US" baseline="0" dirty="0" smtClean="0"/>
              <a:t>Women: weigh less, more body fat, ½ of enzyme to break </a:t>
            </a:r>
            <a:r>
              <a:rPr lang="en-US" baseline="0" dirty="0" err="1" smtClean="0"/>
              <a:t>alchool</a:t>
            </a:r>
            <a:r>
              <a:rPr lang="en-US" baseline="0" dirty="0" smtClean="0"/>
              <a:t> down</a:t>
            </a:r>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13</a:t>
            </a:fld>
            <a:endParaRPr lang="en-GB"/>
          </a:p>
        </p:txBody>
      </p:sp>
    </p:spTree>
    <p:extLst>
      <p:ext uri="{BB962C8B-B14F-4D97-AF65-F5344CB8AC3E}">
        <p14:creationId xmlns:p14="http://schemas.microsoft.com/office/powerpoint/2010/main" val="3143630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99C424D3-0E4E-0042-B75F-B45D15BE93C1}" type="slidenum">
              <a:rPr lang="en-GB" sz="1200" b="0">
                <a:solidFill>
                  <a:srgbClr val="000000"/>
                </a:solidFill>
              </a:rPr>
              <a:pPr eaLnBrk="1" hangingPunct="1"/>
              <a:t>14</a:t>
            </a:fld>
            <a:endParaRPr lang="en-GB" sz="1200" b="0">
              <a:solidFill>
                <a:srgbClr val="000000"/>
              </a:solidFill>
            </a:endParaRPr>
          </a:p>
        </p:txBody>
      </p:sp>
      <p:sp>
        <p:nvSpPr>
          <p:cNvPr id="77827" name="Text Box 1"/>
          <p:cNvSpPr txBox="1">
            <a:spLocks noChangeArrowheads="1"/>
          </p:cNvSpPr>
          <p:nvPr/>
        </p:nvSpPr>
        <p:spPr bwMode="auto">
          <a:xfrm>
            <a:off x="1143259" y="685605"/>
            <a:ext cx="4573035" cy="3429585"/>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77828" name="Text Box 2"/>
          <p:cNvSpPr>
            <a:spLocks noGrp="1" noChangeArrowheads="1"/>
          </p:cNvSpPr>
          <p:nvPr>
            <p:ph type="body"/>
          </p:nvPr>
        </p:nvSpPr>
        <p:spPr>
          <a:xfrm>
            <a:off x="686577" y="4344767"/>
            <a:ext cx="5416500" cy="4196401"/>
          </a:xfrm>
          <a:solidFill>
            <a:srgbClr val="FFFFFF"/>
          </a:solidFill>
          <a:ln w="9360">
            <a:solidFill>
              <a:srgbClr val="000000"/>
            </a:solidFill>
            <a:miter lim="800000"/>
          </a:ln>
          <a:extLst>
            <a:ext uri="{FAA26D3D-D897-4be2-8F04-BA451C77F1D7}">
              <ma14:placeholderFlag xmlns:ma14="http://schemas.microsoft.com/office/mac/drawingml/2011/main" val="1"/>
            </a:ext>
          </a:extLst>
        </p:spPr>
        <p:txBody>
          <a:bodyPr wrap="none" anchor="ctr"/>
          <a:lstStyle/>
          <a:p>
            <a:endParaRPr lang="en-US" dirty="0">
              <a:ea typeface="ＭＳ Ｐゴシック" charset="0"/>
              <a:cs typeface="ＭＳ Ｐゴシック"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FF2D6B9D-AB2C-CF43-A1F4-5BF8C0F81180}" type="slidenum">
              <a:rPr lang="en-GB" sz="1200" b="0">
                <a:solidFill>
                  <a:srgbClr val="000000"/>
                </a:solidFill>
              </a:rPr>
              <a:pPr eaLnBrk="1" hangingPunct="1"/>
              <a:t>15</a:t>
            </a:fld>
            <a:endParaRPr lang="en-GB" sz="1200" b="0">
              <a:solidFill>
                <a:srgbClr val="000000"/>
              </a:solidFill>
            </a:endParaRPr>
          </a:p>
        </p:txBody>
      </p:sp>
      <p:sp>
        <p:nvSpPr>
          <p:cNvPr id="79875" name="Text Box 1"/>
          <p:cNvSpPr txBox="1">
            <a:spLocks noChangeArrowheads="1"/>
          </p:cNvSpPr>
          <p:nvPr/>
        </p:nvSpPr>
        <p:spPr bwMode="auto">
          <a:xfrm>
            <a:off x="1143259" y="685605"/>
            <a:ext cx="4573035" cy="3429585"/>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79876" name="Text Box 2"/>
          <p:cNvSpPr>
            <a:spLocks noGrp="1" noChangeArrowheads="1"/>
          </p:cNvSpPr>
          <p:nvPr>
            <p:ph type="body"/>
          </p:nvPr>
        </p:nvSpPr>
        <p:spPr>
          <a:xfrm>
            <a:off x="686577" y="4344767"/>
            <a:ext cx="5416500" cy="4196401"/>
          </a:xfrm>
          <a:solidFill>
            <a:srgbClr val="FFFFFF"/>
          </a:solidFill>
          <a:ln w="9360">
            <a:solidFill>
              <a:srgbClr val="000000"/>
            </a:solidFill>
            <a:miter lim="800000"/>
          </a:ln>
          <a:extLst>
            <a:ext uri="{FAA26D3D-D897-4be2-8F04-BA451C77F1D7}">
              <ma14:placeholderFlag xmlns:ma14="http://schemas.microsoft.com/office/mac/drawingml/2011/main" val="1"/>
            </a:ext>
          </a:extLst>
        </p:spPr>
        <p:txBody>
          <a:bodyPr wrap="none" anchor="ctr"/>
          <a:lstStyle/>
          <a:p>
            <a:endParaRPr lang="en-US">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r>
              <a:rPr lang="en-US" dirty="0" smtClean="0"/>
              <a:t>Alcohol </a:t>
            </a:r>
            <a:r>
              <a:rPr lang="en-US" dirty="0" smtClean="0"/>
              <a:t>causes vessels to dilate:</a:t>
            </a:r>
            <a:r>
              <a:rPr lang="en-US" baseline="0" dirty="0" smtClean="0"/>
              <a:t> red skin (losing heat)</a:t>
            </a:r>
            <a:endParaRPr lang="en-US" dirty="0" smtClean="0"/>
          </a:p>
          <a:p>
            <a:r>
              <a:rPr lang="en-US" dirty="0" smtClean="0"/>
              <a:t>Myths about </a:t>
            </a:r>
            <a:r>
              <a:rPr lang="en-US" dirty="0" err="1" smtClean="0"/>
              <a:t>sopering</a:t>
            </a:r>
            <a:r>
              <a:rPr lang="en-US" baseline="0" dirty="0" smtClean="0"/>
              <a:t> up and energy drink issues</a:t>
            </a:r>
          </a:p>
          <a:p>
            <a:pPr marL="224348" indent="-224348">
              <a:buAutoNum type="arabicPeriod"/>
            </a:pPr>
            <a:r>
              <a:rPr lang="en-US" baseline="0" dirty="0" smtClean="0"/>
              <a:t>Confusing for body: cardiac issues</a:t>
            </a:r>
          </a:p>
          <a:p>
            <a:pPr marL="224348" indent="-224348">
              <a:buAutoNum type="arabicPeriod"/>
            </a:pPr>
            <a:r>
              <a:rPr lang="en-US" baseline="0" dirty="0" smtClean="0"/>
              <a:t>Mask depressing effects of alcohol</a:t>
            </a:r>
          </a:p>
          <a:p>
            <a:pPr marL="224348" indent="-224348">
              <a:buAutoNum type="arabicPeriod"/>
            </a:pPr>
            <a:r>
              <a:rPr lang="en-US" baseline="0" dirty="0" smtClean="0"/>
              <a:t>Both dehydrate you (caffeine is a diuretic): need water to process alcohol</a:t>
            </a:r>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17</a:t>
            </a:fld>
            <a:endParaRPr lang="en-GB"/>
          </a:p>
        </p:txBody>
      </p:sp>
    </p:spTree>
    <p:extLst>
      <p:ext uri="{BB962C8B-B14F-4D97-AF65-F5344CB8AC3E}">
        <p14:creationId xmlns:p14="http://schemas.microsoft.com/office/powerpoint/2010/main" val="2034525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r>
              <a:rPr lang="en-US" dirty="0" smtClean="0"/>
              <a:t>Then do</a:t>
            </a:r>
            <a:r>
              <a:rPr lang="en-US" baseline="0" dirty="0" smtClean="0"/>
              <a:t> scenarios activity</a:t>
            </a:r>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18</a:t>
            </a:fld>
            <a:endParaRPr lang="en-GB"/>
          </a:p>
        </p:txBody>
      </p:sp>
    </p:spTree>
    <p:extLst>
      <p:ext uri="{BB962C8B-B14F-4D97-AF65-F5344CB8AC3E}">
        <p14:creationId xmlns:p14="http://schemas.microsoft.com/office/powerpoint/2010/main" val="3181612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a:xfrm>
            <a:off x="1116013" y="685800"/>
            <a:ext cx="4556125" cy="3417888"/>
          </a:xfrm>
          <a:ln/>
        </p:spPr>
      </p:sp>
      <p:sp>
        <p:nvSpPr>
          <p:cNvPr id="593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dirty="0" smtClean="0">
                <a:ea typeface="ＭＳ Ｐゴシック" charset="0"/>
                <a:cs typeface="ＭＳ Ｐゴシック" charset="0"/>
              </a:rPr>
              <a:t>Marijuana became more popular because alcohol was illegal start video at 20 seconds</a:t>
            </a:r>
          </a:p>
          <a:p>
            <a:r>
              <a:rPr lang="en-US" dirty="0" smtClean="0">
                <a:ea typeface="ＭＳ Ｐゴシック" charset="0"/>
                <a:cs typeface="ＭＳ Ｐゴシック" charset="0"/>
              </a:rPr>
              <a:t>Harry </a:t>
            </a:r>
            <a:r>
              <a:rPr lang="en-US" dirty="0" err="1" smtClean="0">
                <a:ea typeface="ＭＳ Ｐゴシック" charset="0"/>
                <a:cs typeface="ＭＳ Ｐゴシック" charset="0"/>
              </a:rPr>
              <a:t>Anslinger</a:t>
            </a:r>
            <a:r>
              <a:rPr lang="en-US" dirty="0" smtClean="0">
                <a:ea typeface="ＭＳ Ｐゴシック" charset="0"/>
                <a:cs typeface="ＭＳ Ｐゴシック" charset="0"/>
              </a:rPr>
              <a:t>: Head of federal bureau</a:t>
            </a:r>
            <a:r>
              <a:rPr lang="en-US" baseline="0" dirty="0" smtClean="0">
                <a:ea typeface="ＭＳ Ｐゴシック" charset="0"/>
                <a:cs typeface="ＭＳ Ｐゴシック" charset="0"/>
              </a:rPr>
              <a:t> of narcotics at the time said </a:t>
            </a:r>
            <a:r>
              <a:rPr lang="en-US" baseline="0" dirty="0" err="1" smtClean="0">
                <a:ea typeface="ＭＳ Ｐゴシック" charset="0"/>
                <a:cs typeface="ＭＳ Ｐゴシック" charset="0"/>
              </a:rPr>
              <a:t>cannibis</a:t>
            </a:r>
            <a:r>
              <a:rPr lang="en-US" baseline="0" dirty="0" smtClean="0">
                <a:ea typeface="ＭＳ Ｐゴシック" charset="0"/>
                <a:cs typeface="ＭＳ Ｐゴシック" charset="0"/>
              </a:rPr>
              <a:t> caused people to commit violent crimes and act irrationally and commit sex crimes!</a:t>
            </a:r>
          </a:p>
          <a:p>
            <a:r>
              <a:rPr lang="en-US" baseline="0" dirty="0" smtClean="0">
                <a:ea typeface="ＭＳ Ｐゴシック" charset="0"/>
                <a:cs typeface="ＭＳ Ｐゴシック" charset="0"/>
              </a:rPr>
              <a:t>Restricted to people who paid a tax for certain medical uses</a:t>
            </a:r>
          </a:p>
          <a:p>
            <a:r>
              <a:rPr lang="en-US" baseline="0" dirty="0" smtClean="0">
                <a:ea typeface="ＭＳ Ｐゴシック" charset="0"/>
                <a:cs typeface="ＭＳ Ｐゴシック" charset="0"/>
              </a:rPr>
              <a:t>A1944: academy of medicine: does “not induce violence, insanity or sex crimes”</a:t>
            </a:r>
          </a:p>
          <a:p>
            <a:r>
              <a:rPr lang="en-US" baseline="0" dirty="0" smtClean="0">
                <a:ea typeface="ＭＳ Ｐゴシック" charset="0"/>
                <a:cs typeface="ＭＳ Ｐゴシック" charset="0"/>
              </a:rPr>
              <a:t>Studies </a:t>
            </a:r>
            <a:r>
              <a:rPr lang="en-US" baseline="0" dirty="0" err="1" smtClean="0">
                <a:ea typeface="ＭＳ Ｐゴシック" charset="0"/>
                <a:cs typeface="ＭＳ Ｐゴシック" charset="0"/>
              </a:rPr>
              <a:t>commisioned</a:t>
            </a:r>
            <a:r>
              <a:rPr lang="en-US" baseline="0" dirty="0" smtClean="0">
                <a:ea typeface="ＭＳ Ｐゴシック" charset="0"/>
                <a:cs typeface="ＭＳ Ｐゴシック" charset="0"/>
              </a:rPr>
              <a:t> by Kennedy and Johnson indicate: no violence</a:t>
            </a:r>
          </a:p>
          <a:p>
            <a:r>
              <a:rPr lang="en-US" baseline="0" dirty="0" smtClean="0">
                <a:ea typeface="ＭＳ Ｐゴシック" charset="0"/>
                <a:cs typeface="ＭＳ Ｐゴシック" charset="0"/>
              </a:rPr>
              <a:t>1970: completely illegal: Schedule I</a:t>
            </a:r>
          </a:p>
          <a:p>
            <a:r>
              <a:rPr lang="en-US" baseline="0" dirty="0" smtClean="0">
                <a:ea typeface="ＭＳ Ｐゴシック" charset="0"/>
                <a:cs typeface="ＭＳ Ｐゴシック" charset="0"/>
              </a:rPr>
              <a:t>1996: first med </a:t>
            </a:r>
            <a:r>
              <a:rPr lang="en-US" baseline="0" dirty="0" err="1" smtClean="0">
                <a:ea typeface="ＭＳ Ｐゴシック" charset="0"/>
                <a:cs typeface="ＭＳ Ｐゴシック" charset="0"/>
              </a:rPr>
              <a:t>approvalin</a:t>
            </a:r>
            <a:r>
              <a:rPr lang="en-US" baseline="0" dirty="0" smtClean="0">
                <a:ea typeface="ＭＳ Ｐゴシック" charset="0"/>
                <a:cs typeface="ＭＳ Ｐゴシック" charset="0"/>
              </a:rPr>
              <a:t> CA, bush starts raiding clinics due to </a:t>
            </a:r>
            <a:r>
              <a:rPr lang="en-US" baseline="0" dirty="0" err="1" smtClean="0">
                <a:ea typeface="ＭＳ Ｐゴシック" charset="0"/>
                <a:cs typeface="ＭＳ Ｐゴシック" charset="0"/>
              </a:rPr>
              <a:t>scheudle</a:t>
            </a:r>
            <a:r>
              <a:rPr lang="en-US" baseline="0" dirty="0" smtClean="0">
                <a:ea typeface="ＭＳ Ｐゴシック" charset="0"/>
                <a:cs typeface="ＭＳ Ｐゴシック" charset="0"/>
              </a:rPr>
              <a:t> I status</a:t>
            </a:r>
          </a:p>
          <a:p>
            <a:r>
              <a:rPr lang="en-US" baseline="0" dirty="0" smtClean="0">
                <a:ea typeface="ＭＳ Ｐゴシック" charset="0"/>
                <a:cs typeface="ＭＳ Ｐゴシック" charset="0"/>
              </a:rPr>
              <a:t>1996-2012: currently </a:t>
            </a:r>
            <a:r>
              <a:rPr lang="en-US" baseline="0" dirty="0" smtClean="0">
                <a:ea typeface="ＭＳ Ｐゴシック" charset="0"/>
                <a:cs typeface="ＭＳ Ｐゴシック" charset="0"/>
              </a:rPr>
              <a:t>23 </a:t>
            </a:r>
            <a:r>
              <a:rPr lang="en-US" baseline="0" dirty="0" smtClean="0">
                <a:ea typeface="ＭＳ Ｐゴシック" charset="0"/>
                <a:cs typeface="ＭＳ Ｐゴシック" charset="0"/>
              </a:rPr>
              <a:t>states plus DC</a:t>
            </a:r>
          </a:p>
          <a:p>
            <a:r>
              <a:rPr lang="en-US" baseline="0" dirty="0" smtClean="0">
                <a:ea typeface="ＭＳ Ｐゴシック" charset="0"/>
                <a:cs typeface="ＭＳ Ｐゴシック" charset="0"/>
              </a:rPr>
              <a:t>Nov 2010: </a:t>
            </a:r>
            <a:r>
              <a:rPr lang="en-US" baseline="0" dirty="0" err="1" smtClean="0">
                <a:ea typeface="ＭＳ Ｐゴシック" charset="0"/>
                <a:cs typeface="ＭＳ Ｐゴシック" charset="0"/>
              </a:rPr>
              <a:t>Califonia</a:t>
            </a:r>
            <a:r>
              <a:rPr lang="en-US" baseline="0" dirty="0" smtClean="0">
                <a:ea typeface="ＭＳ Ｐゴシック" charset="0"/>
                <a:cs typeface="ＭＳ Ｐゴシック" charset="0"/>
              </a:rPr>
              <a:t> attempts to legalize it: have to be 21, possess up to an ounce and can have a 5x5 plot on property, didn’t pass</a:t>
            </a:r>
          </a:p>
          <a:p>
            <a:r>
              <a:rPr lang="en-US" baseline="0" dirty="0" smtClean="0">
                <a:ea typeface="ＭＳ Ｐゴシック" charset="0"/>
                <a:cs typeface="ＭＳ Ｐゴシック" charset="0"/>
              </a:rPr>
              <a:t>June 2011: Ron Paul, Barney Frank put forth a bill to get it off the CSA: did not pass</a:t>
            </a:r>
          </a:p>
          <a:p>
            <a:r>
              <a:rPr lang="en-US" baseline="0" dirty="0" smtClean="0">
                <a:ea typeface="ＭＳ Ｐゴシック" charset="0"/>
                <a:cs typeface="ＭＳ Ｐゴシック" charset="0"/>
              </a:rPr>
              <a:t>13 states have decriminalized it: possession is a misdemeanor ( IN </a:t>
            </a:r>
            <a:r>
              <a:rPr lang="en-US" baseline="0" dirty="0" err="1" smtClean="0">
                <a:ea typeface="ＭＳ Ｐゴシック" charset="0"/>
                <a:cs typeface="ＭＳ Ｐゴシック" charset="0"/>
              </a:rPr>
              <a:t>maine</a:t>
            </a:r>
            <a:r>
              <a:rPr lang="en-US" baseline="0" dirty="0" smtClean="0">
                <a:ea typeface="ＭＳ Ｐゴシック" charset="0"/>
                <a:cs typeface="ＭＳ Ｐゴシック" charset="0"/>
              </a:rPr>
              <a:t>:  possess less than 2.5ounces: 300- 650 fine)</a:t>
            </a:r>
          </a:p>
          <a:p>
            <a:r>
              <a:rPr lang="en-US" baseline="0" dirty="0" smtClean="0">
                <a:ea typeface="ＭＳ Ｐゴシック" charset="0"/>
                <a:cs typeface="ＭＳ Ｐゴシック" charset="0"/>
              </a:rPr>
              <a:t>2 for legal use: Colorado and Washington</a:t>
            </a:r>
          </a:p>
          <a:p>
            <a:r>
              <a:rPr lang="en-US" baseline="0" dirty="0" smtClean="0">
                <a:ea typeface="ＭＳ Ｐゴシック" charset="0"/>
                <a:cs typeface="ＭＳ Ｐゴシック" charset="0"/>
              </a:rPr>
              <a:t>Adults age 21 and older can grow up to 6 plants (privately in a locked space), legally possess all in place where it is grown (home), possess up to one ounce while traveling, and give a gift of up to an ounce to another </a:t>
            </a:r>
            <a:r>
              <a:rPr lang="en-US" baseline="0" dirty="0" err="1" smtClean="0">
                <a:ea typeface="ＭＳ Ｐゴシック" charset="0"/>
                <a:cs typeface="ＭＳ Ｐゴシック" charset="0"/>
              </a:rPr>
              <a:t>peroson</a:t>
            </a:r>
            <a:r>
              <a:rPr lang="en-US" baseline="0" dirty="0" smtClean="0">
                <a:ea typeface="ＭＳ Ｐゴシック" charset="0"/>
                <a:cs typeface="ＭＳ Ｐゴシック" charset="0"/>
              </a:rPr>
              <a:t> 21 or older</a:t>
            </a:r>
          </a:p>
          <a:p>
            <a:r>
              <a:rPr lang="en-US" baseline="0" dirty="0" smtClean="0">
                <a:ea typeface="ＭＳ Ｐゴシック" charset="0"/>
                <a:cs typeface="ＭＳ Ｐゴシック" charset="0"/>
              </a:rPr>
              <a:t>Cannot drive </a:t>
            </a:r>
            <a:r>
              <a:rPr lang="en-US" baseline="0" dirty="0" err="1" smtClean="0">
                <a:ea typeface="ＭＳ Ｐゴシック" charset="0"/>
                <a:cs typeface="ＭＳ Ｐゴシック" charset="0"/>
              </a:rPr>
              <a:t>wihile</a:t>
            </a:r>
            <a:r>
              <a:rPr lang="en-US" baseline="0" dirty="0" smtClean="0">
                <a:ea typeface="ＭＳ Ｐゴシック" charset="0"/>
                <a:cs typeface="ＭＳ Ｐゴシック" charset="0"/>
              </a:rPr>
              <a:t> using or use in public</a:t>
            </a:r>
          </a:p>
          <a:p>
            <a:r>
              <a:rPr lang="en-US" dirty="0" smtClean="0">
                <a:ea typeface="ＭＳ Ｐゴシック" charset="0"/>
                <a:cs typeface="ＭＳ Ｐゴシック" charset="0"/>
              </a:rPr>
              <a:t>First stores opened on </a:t>
            </a:r>
            <a:r>
              <a:rPr lang="en-US" dirty="0" err="1" smtClean="0">
                <a:ea typeface="ＭＳ Ｐゴシック" charset="0"/>
                <a:cs typeface="ＭＳ Ｐゴシック" charset="0"/>
              </a:rPr>
              <a:t>jan</a:t>
            </a:r>
            <a:r>
              <a:rPr lang="en-US" dirty="0" smtClean="0">
                <a:ea typeface="ＭＳ Ｐゴシック" charset="0"/>
                <a:cs typeface="ＭＳ Ｐゴシック" charset="0"/>
              </a:rPr>
              <a:t> 1 2014: projected sales of 60 - 100 million in tax revenue going</a:t>
            </a:r>
            <a:r>
              <a:rPr lang="en-US" baseline="0" dirty="0" smtClean="0">
                <a:ea typeface="ＭＳ Ｐゴシック" charset="0"/>
                <a:cs typeface="ＭＳ Ｐゴシック" charset="0"/>
              </a:rPr>
              <a:t> to state</a:t>
            </a:r>
          </a:p>
          <a:p>
            <a:r>
              <a:rPr lang="en-US" baseline="0" dirty="0" smtClean="0">
                <a:ea typeface="ＭＳ Ｐゴシック" charset="0"/>
                <a:cs typeface="ＭＳ Ｐゴシック" charset="0"/>
              </a:rPr>
              <a:t>Colorado collected 1.24 million dollars in tax revenue in the month of </a:t>
            </a:r>
            <a:r>
              <a:rPr lang="en-US" baseline="0" dirty="0" err="1" smtClean="0">
                <a:ea typeface="ＭＳ Ｐゴシック" charset="0"/>
                <a:cs typeface="ＭＳ Ｐゴシック" charset="0"/>
              </a:rPr>
              <a:t>january</a:t>
            </a:r>
            <a:r>
              <a:rPr lang="en-US" baseline="0" dirty="0" smtClean="0">
                <a:ea typeface="ＭＳ Ｐゴシック" charset="0"/>
                <a:cs typeface="ＭＳ Ｐゴシック" charset="0"/>
              </a:rPr>
              <a:t> and some stores were only open for a few days,</a:t>
            </a:r>
          </a:p>
          <a:p>
            <a:r>
              <a:rPr lang="en-US" baseline="0" dirty="0" smtClean="0">
                <a:ea typeface="ＭＳ Ｐゴシック" charset="0"/>
                <a:cs typeface="ＭＳ Ｐゴシック" charset="0"/>
              </a:rPr>
              <a:t>They are </a:t>
            </a:r>
            <a:r>
              <a:rPr lang="en-US" baseline="0" dirty="0" err="1" smtClean="0">
                <a:ea typeface="ＭＳ Ｐゴシック" charset="0"/>
                <a:cs typeface="ＭＳ Ｐゴシック" charset="0"/>
              </a:rPr>
              <a:t>proejcting</a:t>
            </a:r>
            <a:r>
              <a:rPr lang="en-US" baseline="0" dirty="0" smtClean="0">
                <a:ea typeface="ＭＳ Ｐゴシック" charset="0"/>
                <a:cs typeface="ＭＳ Ｐゴシック" charset="0"/>
              </a:rPr>
              <a:t> a daily revenue of 250,000 dollars in taxes paid to state</a:t>
            </a:r>
            <a:endParaRPr lang="en-US" dirty="0" smtClean="0">
              <a:ea typeface="ＭＳ Ｐゴシック" charset="0"/>
              <a:cs typeface="ＭＳ Ｐゴシック" charset="0"/>
            </a:endParaRPr>
          </a:p>
          <a:p>
            <a:r>
              <a:rPr lang="en-US" dirty="0" smtClean="0">
                <a:ea typeface="ＭＳ Ｐゴシック" charset="0"/>
                <a:cs typeface="ＭＳ Ｐゴシック" charset="0"/>
              </a:rPr>
              <a:t>Can only buy an ounce at a time ( about 200 bucks), taxed at a state</a:t>
            </a:r>
            <a:r>
              <a:rPr lang="en-US" baseline="0" dirty="0" smtClean="0">
                <a:ea typeface="ＭＳ Ｐゴシック" charset="0"/>
                <a:cs typeface="ＭＳ Ｐゴシック" charset="0"/>
              </a:rPr>
              <a:t> rate of 25% and sales tax of 2.9%</a:t>
            </a:r>
            <a:endParaRPr lang="en-US" dirty="0" smtClean="0">
              <a:ea typeface="ＭＳ Ｐゴシック" charset="0"/>
              <a:cs typeface="ＭＳ Ｐゴシック" charset="0"/>
            </a:endParaRPr>
          </a:p>
          <a:p>
            <a:r>
              <a:rPr lang="en-US" dirty="0" smtClean="0">
                <a:ea typeface="ＭＳ Ｐゴシック" charset="0"/>
                <a:cs typeface="ＭＳ Ｐゴシック" charset="0"/>
              </a:rPr>
              <a:t>Non-</a:t>
            </a:r>
            <a:r>
              <a:rPr lang="en-US" dirty="0" err="1" smtClean="0">
                <a:ea typeface="ＭＳ Ｐゴシック" charset="0"/>
                <a:cs typeface="ＭＳ Ｐゴシック" charset="0"/>
              </a:rPr>
              <a:t>colorado</a:t>
            </a:r>
            <a:r>
              <a:rPr lang="en-US" dirty="0" smtClean="0">
                <a:ea typeface="ＭＳ Ｐゴシック" charset="0"/>
                <a:cs typeface="ＭＳ Ｐゴシック" charset="0"/>
              </a:rPr>
              <a:t> </a:t>
            </a:r>
            <a:r>
              <a:rPr lang="en-US" dirty="0" err="1" smtClean="0">
                <a:ea typeface="ＭＳ Ｐゴシック" charset="0"/>
                <a:cs typeface="ＭＳ Ｐゴシック" charset="0"/>
              </a:rPr>
              <a:t>resdient</a:t>
            </a:r>
            <a:r>
              <a:rPr lang="en-US" baseline="0" dirty="0" err="1" smtClean="0">
                <a:ea typeface="ＭＳ Ｐゴシック" charset="0"/>
                <a:cs typeface="ＭＳ Ｐゴシック" charset="0"/>
              </a:rPr>
              <a:t>s</a:t>
            </a:r>
            <a:r>
              <a:rPr lang="en-US" baseline="0" dirty="0" smtClean="0">
                <a:ea typeface="ＭＳ Ｐゴシック" charset="0"/>
                <a:cs typeface="ＭＳ Ｐゴシック" charset="0"/>
              </a:rPr>
              <a:t> can only buy ¼ ounce</a:t>
            </a:r>
          </a:p>
          <a:p>
            <a:r>
              <a:rPr lang="en-US" baseline="0" dirty="0" smtClean="0">
                <a:ea typeface="ＭＳ Ｐゴシック" charset="0"/>
                <a:cs typeface="ＭＳ Ｐゴシック" charset="0"/>
              </a:rPr>
              <a:t>Currently there are 36 pot stores and 18 of them are in Denver</a:t>
            </a:r>
            <a:endParaRPr lang="en-US" dirty="0" smtClean="0">
              <a:ea typeface="ＭＳ Ｐゴシック" charset="0"/>
              <a:cs typeface="ＭＳ Ｐゴシック" charset="0"/>
            </a:endParaRPr>
          </a:p>
          <a:p>
            <a:r>
              <a:rPr lang="en-US" dirty="0" smtClean="0">
                <a:ea typeface="ＭＳ Ｐゴシック" charset="0"/>
                <a:cs typeface="ＭＳ Ｐゴシック" charset="0"/>
              </a:rPr>
              <a:t>Washington does not have stores</a:t>
            </a:r>
            <a:r>
              <a:rPr lang="en-US" baseline="0" dirty="0" smtClean="0">
                <a:ea typeface="ＭＳ Ｐゴシック" charset="0"/>
                <a:cs typeface="ＭＳ Ｐゴシック" charset="0"/>
              </a:rPr>
              <a:t> but is planning to later in 2014</a:t>
            </a:r>
            <a:endParaRPr lang="en-US" dirty="0" smtClean="0">
              <a:ea typeface="ＭＳ Ｐゴシック" charset="0"/>
              <a:cs typeface="ＭＳ Ｐゴシック" charset="0"/>
            </a:endParaRPr>
          </a:p>
        </p:txBody>
      </p:sp>
      <p:sp>
        <p:nvSpPr>
          <p:cNvPr id="59395"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1F990E06-FB5C-1D4E-86DD-7B836E1D15B8}" type="slidenum">
              <a:rPr lang="en-GB" sz="1200" b="0">
                <a:solidFill>
                  <a:srgbClr val="000000"/>
                </a:solidFill>
                <a:cs typeface="Arial" charset="0"/>
              </a:rPr>
              <a:pPr eaLnBrk="1" hangingPunct="1"/>
              <a:t>19</a:t>
            </a:fld>
            <a:endParaRPr lang="en-GB" sz="1200" b="0">
              <a:solidFill>
                <a:srgbClr val="000000"/>
              </a:solidFill>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r>
              <a:rPr lang="en-US" dirty="0" smtClean="0"/>
              <a:t>Hallucinogen</a:t>
            </a:r>
          </a:p>
          <a:p>
            <a:r>
              <a:rPr lang="en-US" dirty="0" smtClean="0"/>
              <a:t>Cannabis</a:t>
            </a:r>
            <a:r>
              <a:rPr lang="en-US" baseline="0" dirty="0" smtClean="0"/>
              <a:t> plant: 400 chemicals, active is THC</a:t>
            </a:r>
          </a:p>
          <a:p>
            <a:r>
              <a:rPr lang="en-US" baseline="0" dirty="0" smtClean="0"/>
              <a:t>High = 30 minutes to 8 hours depending on how much you use and how you use it</a:t>
            </a:r>
          </a:p>
          <a:p>
            <a:r>
              <a:rPr lang="en-US" baseline="0" dirty="0" smtClean="0"/>
              <a:t>Smoking= 2-3 hours</a:t>
            </a:r>
          </a:p>
          <a:p>
            <a:r>
              <a:rPr lang="en-US" baseline="0" dirty="0" smtClean="0"/>
              <a:t>Orally = 4-8 hours</a:t>
            </a:r>
          </a:p>
          <a:p>
            <a:r>
              <a:rPr lang="en-US" baseline="0" dirty="0" smtClean="0"/>
              <a:t>Can build up in fatty tissues and be detected up to a month after last use</a:t>
            </a:r>
          </a:p>
          <a:p>
            <a:r>
              <a:rPr lang="en-US" baseline="0" dirty="0" smtClean="0"/>
              <a:t>Schedule I: currently illegal federally, legal in 2 states</a:t>
            </a:r>
          </a:p>
          <a:p>
            <a:r>
              <a:rPr lang="en-US" baseline="0" dirty="0" err="1" smtClean="0"/>
              <a:t>Tokday</a:t>
            </a:r>
            <a:r>
              <a:rPr lang="en-US" baseline="0" dirty="0" smtClean="0"/>
              <a:t>: in 1983 it was 4%, now It is THC content of 10%- 15%up to even 30% 1985: 3%:  142% </a:t>
            </a:r>
            <a:r>
              <a:rPr lang="en-US" baseline="0" dirty="0" err="1" smtClean="0"/>
              <a:t>incease</a:t>
            </a:r>
            <a:r>
              <a:rPr lang="en-US" baseline="0" dirty="0" smtClean="0"/>
              <a:t> in treatment since 1992 and a 48% increase in ER visits since 1999</a:t>
            </a:r>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20</a:t>
            </a:fld>
            <a:endParaRPr lang="en-GB"/>
          </a:p>
        </p:txBody>
      </p:sp>
    </p:spTree>
    <p:extLst>
      <p:ext uri="{BB962C8B-B14F-4D97-AF65-F5344CB8AC3E}">
        <p14:creationId xmlns:p14="http://schemas.microsoft.com/office/powerpoint/2010/main" val="1791647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a:xfrm>
            <a:off x="1116013" y="685800"/>
            <a:ext cx="4556125" cy="3417888"/>
          </a:xfrm>
          <a:ln/>
        </p:spPr>
      </p:sp>
      <p:sp>
        <p:nvSpPr>
          <p:cNvPr id="614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ea typeface="ＭＳ Ｐゴシック" charset="0"/>
                <a:cs typeface="ＭＳ Ｐゴシック" charset="0"/>
              </a:rPr>
              <a:t>Higher incidence of panic attacks in teens</a:t>
            </a:r>
          </a:p>
        </p:txBody>
      </p:sp>
      <p:sp>
        <p:nvSpPr>
          <p:cNvPr id="61443"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27275776-A701-A44E-BD67-3D7226329432}" type="slidenum">
              <a:rPr lang="en-GB" sz="1200" b="0">
                <a:solidFill>
                  <a:srgbClr val="000000"/>
                </a:solidFill>
              </a:rPr>
              <a:pPr eaLnBrk="1" hangingPunct="1"/>
              <a:t>21</a:t>
            </a:fld>
            <a:endParaRPr lang="en-GB" sz="1200" b="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a:t>
            </a:fld>
            <a:endParaRPr lang="en-GB"/>
          </a:p>
        </p:txBody>
      </p:sp>
    </p:spTree>
    <p:extLst>
      <p:ext uri="{BB962C8B-B14F-4D97-AF65-F5344CB8AC3E}">
        <p14:creationId xmlns:p14="http://schemas.microsoft.com/office/powerpoint/2010/main" val="1017309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a:xfrm>
            <a:off x="1116013" y="685800"/>
            <a:ext cx="4556125" cy="3417888"/>
          </a:xfrm>
          <a:ln/>
        </p:spPr>
      </p:sp>
      <p:sp>
        <p:nvSpPr>
          <p:cNvPr id="634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dirty="0" smtClean="0">
                <a:ea typeface="ＭＳ Ｐゴシック" charset="0"/>
                <a:cs typeface="ＭＳ Ｐゴシック" charset="0"/>
              </a:rPr>
              <a:t>Treatment for marijuana</a:t>
            </a:r>
            <a:r>
              <a:rPr lang="en-US" baseline="0" dirty="0" smtClean="0">
                <a:ea typeface="ＭＳ Ｐゴシック" charset="0"/>
                <a:cs typeface="ＭＳ Ｐゴシック" charset="0"/>
              </a:rPr>
              <a:t> abuse has </a:t>
            </a:r>
            <a:r>
              <a:rPr lang="en-US" baseline="0" dirty="0" err="1" smtClean="0">
                <a:ea typeface="ＭＳ Ｐゴシック" charset="0"/>
                <a:cs typeface="ＭＳ Ｐゴシック" charset="0"/>
              </a:rPr>
              <a:t>jumpted</a:t>
            </a:r>
            <a:r>
              <a:rPr lang="en-US" baseline="0" dirty="0" smtClean="0">
                <a:ea typeface="ＭＳ Ｐゴシック" charset="0"/>
                <a:cs typeface="ＭＳ Ｐゴシック" charset="0"/>
              </a:rPr>
              <a:t> 142 percent since 1992 and have also seen a 48% </a:t>
            </a:r>
            <a:r>
              <a:rPr lang="en-US" baseline="0" dirty="0" err="1" smtClean="0">
                <a:ea typeface="ＭＳ Ｐゴシック" charset="0"/>
                <a:cs typeface="ＭＳ Ｐゴシック" charset="0"/>
              </a:rPr>
              <a:t>jumpt</a:t>
            </a:r>
            <a:r>
              <a:rPr lang="en-US" baseline="0" dirty="0" smtClean="0">
                <a:ea typeface="ＭＳ Ｐゴシック" charset="0"/>
                <a:cs typeface="ＭＳ Ｐゴシック" charset="0"/>
              </a:rPr>
              <a:t> in ER visits since 1999 (more potent)</a:t>
            </a:r>
          </a:p>
          <a:p>
            <a:r>
              <a:rPr lang="en-US" baseline="0" dirty="0" smtClean="0">
                <a:ea typeface="ＭＳ Ｐゴシック" charset="0"/>
                <a:cs typeface="ＭＳ Ｐゴシック" charset="0"/>
              </a:rPr>
              <a:t>In 2011, 57% of ER visits for drugs were marijuana related: why would  a kid smoking pot go to the ER</a:t>
            </a:r>
            <a:endParaRPr lang="en-US" dirty="0" smtClean="0">
              <a:ea typeface="ＭＳ Ｐゴシック" charset="0"/>
              <a:cs typeface="ＭＳ Ｐゴシック" charset="0"/>
            </a:endParaRPr>
          </a:p>
          <a:p>
            <a:r>
              <a:rPr lang="en-US" dirty="0" smtClean="0">
                <a:ea typeface="ＭＳ Ｐゴシック" charset="0"/>
                <a:cs typeface="ＭＳ Ｐゴシック" charset="0"/>
              </a:rPr>
              <a:t>Studies </a:t>
            </a:r>
            <a:r>
              <a:rPr lang="en-US" dirty="0">
                <a:ea typeface="ＭＳ Ｐゴシック" charset="0"/>
                <a:cs typeface="ＭＳ Ｐゴシック" charset="0"/>
              </a:rPr>
              <a:t>show that marijuana blocks the release of chemicals that allow for memory formation</a:t>
            </a:r>
          </a:p>
          <a:p>
            <a:r>
              <a:rPr lang="en-US" dirty="0">
                <a:ea typeface="ＭＳ Ｐゴシック" charset="0"/>
                <a:cs typeface="ＭＳ Ｐゴシック" charset="0"/>
              </a:rPr>
              <a:t>Most cannabinoid receptors are in the hippocampus, cerebellum and cerebral cortex (memories, balance, and decision making, respectively</a:t>
            </a:r>
            <a:r>
              <a:rPr lang="en-US" dirty="0" smtClean="0">
                <a:ea typeface="ＭＳ Ｐゴシック" charset="0"/>
                <a:cs typeface="ＭＳ Ｐゴシック" charset="0"/>
              </a:rPr>
              <a:t>)</a:t>
            </a:r>
          </a:p>
          <a:p>
            <a:endParaRPr lang="en-US" dirty="0" smtClean="0">
              <a:ea typeface="ＭＳ Ｐゴシック" charset="0"/>
              <a:cs typeface="ＭＳ Ｐゴシック" charset="0"/>
            </a:endParaRPr>
          </a:p>
          <a:p>
            <a:r>
              <a:rPr lang="en-US" dirty="0" smtClean="0">
                <a:ea typeface="ＭＳ Ｐゴシック" charset="0"/>
                <a:cs typeface="ＭＳ Ｐゴシック" charset="0"/>
              </a:rPr>
              <a:t>Did a study with persons age13-38, showe</a:t>
            </a:r>
            <a:r>
              <a:rPr lang="en-US" baseline="0" dirty="0" smtClean="0">
                <a:ea typeface="ＭＳ Ｐゴシック" charset="0"/>
                <a:cs typeface="ＭＳ Ｐゴシック" charset="0"/>
              </a:rPr>
              <a:t>d an 8 point decline in IQ scores (50</a:t>
            </a:r>
            <a:r>
              <a:rPr lang="en-US" baseline="30000" dirty="0" smtClean="0">
                <a:ea typeface="ＭＳ Ｐゴシック" charset="0"/>
                <a:cs typeface="ＭＳ Ｐゴシック" charset="0"/>
              </a:rPr>
              <a:t>th</a:t>
            </a:r>
            <a:r>
              <a:rPr lang="en-US" baseline="0" dirty="0" smtClean="0">
                <a:ea typeface="ＭＳ Ｐゴシック" charset="0"/>
                <a:cs typeface="ＭＳ Ｐゴシック" charset="0"/>
              </a:rPr>
              <a:t> – 29</a:t>
            </a:r>
            <a:r>
              <a:rPr lang="en-US" baseline="30000" dirty="0" smtClean="0">
                <a:ea typeface="ＭＳ Ｐゴシック" charset="0"/>
                <a:cs typeface="ＭＳ Ｐゴシック" charset="0"/>
              </a:rPr>
              <a:t>th</a:t>
            </a:r>
            <a:r>
              <a:rPr lang="en-US" baseline="0" dirty="0" smtClean="0">
                <a:ea typeface="ＭＳ Ｐゴシック" charset="0"/>
                <a:cs typeface="ＭＳ Ｐゴシック" charset="0"/>
              </a:rPr>
              <a:t> percentile) in those who started smoking before age 18, after, no decline</a:t>
            </a:r>
            <a:endParaRPr lang="en-US" dirty="0" smtClean="0">
              <a:ea typeface="ＭＳ Ｐゴシック" charset="0"/>
              <a:cs typeface="ＭＳ Ｐゴシック" charset="0"/>
            </a:endParaRPr>
          </a:p>
          <a:p>
            <a:r>
              <a:rPr lang="en-US" dirty="0" smtClean="0"/>
              <a:t>"If you answer ‘Yes’ to any of the questions, you may be</a:t>
            </a:r>
            <a:r>
              <a:rPr lang="en-US" baseline="0" dirty="0" smtClean="0"/>
              <a:t> addicted</a:t>
            </a:r>
            <a:endParaRPr lang="en-US" dirty="0" smtClean="0"/>
          </a:p>
          <a:p>
            <a:r>
              <a:rPr lang="en-US" dirty="0" smtClean="0"/>
              <a:t>1. Has smoking pot stopped being fun?</a:t>
            </a:r>
          </a:p>
          <a:p>
            <a:r>
              <a:rPr lang="en-US" dirty="0" smtClean="0"/>
              <a:t>2. Do you ever get high alone?</a:t>
            </a:r>
          </a:p>
          <a:p>
            <a:r>
              <a:rPr lang="en-US" dirty="0" smtClean="0"/>
              <a:t>3. Is it hard for you to imagine a life without marijuana?</a:t>
            </a:r>
          </a:p>
          <a:p>
            <a:r>
              <a:rPr lang="en-US" dirty="0" smtClean="0"/>
              <a:t>4. Do you find that your friends are determined by your marijuana use?</a:t>
            </a:r>
          </a:p>
          <a:p>
            <a:r>
              <a:rPr lang="en-US" dirty="0" smtClean="0"/>
              <a:t>5. Do you smoke marijuana to avoid dealing with your problems?</a:t>
            </a:r>
          </a:p>
          <a:p>
            <a:r>
              <a:rPr lang="en-US" dirty="0" smtClean="0"/>
              <a:t>6. Do you smoke pot to cope with your feelings?</a:t>
            </a:r>
          </a:p>
          <a:p>
            <a:r>
              <a:rPr lang="en-US" dirty="0" smtClean="0"/>
              <a:t>7. Does your marijuana use let you live in a privately defined world?</a:t>
            </a:r>
          </a:p>
          <a:p>
            <a:r>
              <a:rPr lang="en-US" dirty="0" smtClean="0"/>
              <a:t>8. Have you ever failed to keep promises you made about cutting down or controlling your dope smoking?</a:t>
            </a:r>
          </a:p>
          <a:p>
            <a:r>
              <a:rPr lang="en-US" dirty="0" smtClean="0"/>
              <a:t>9.  Has marijuana caused problems with memory, concentration, or motivation?</a:t>
            </a:r>
          </a:p>
          <a:p>
            <a:r>
              <a:rPr lang="en-US" dirty="0" smtClean="0"/>
              <a:t>10. When your stash is nearly empty, do you feel anxious or worried about how to get more?</a:t>
            </a:r>
          </a:p>
          <a:p>
            <a:r>
              <a:rPr lang="en-US" dirty="0" smtClean="0"/>
              <a:t>11. Do you plan your life around your marijuana use?</a:t>
            </a:r>
          </a:p>
          <a:p>
            <a:r>
              <a:rPr lang="en-US" dirty="0" smtClean="0"/>
              <a:t>12. Have friends o</a:t>
            </a:r>
          </a:p>
          <a:p>
            <a:endParaRPr lang="en-US" dirty="0">
              <a:ea typeface="ＭＳ Ｐゴシック" charset="0"/>
              <a:cs typeface="ＭＳ Ｐゴシック" charset="0"/>
            </a:endParaRPr>
          </a:p>
        </p:txBody>
      </p:sp>
      <p:sp>
        <p:nvSpPr>
          <p:cNvPr id="63491"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706B3938-529C-A743-8CED-1BEAAD73D186}" type="slidenum">
              <a:rPr lang="en-GB" sz="1200" b="0">
                <a:solidFill>
                  <a:srgbClr val="000000"/>
                </a:solidFill>
                <a:cs typeface="Arial" charset="0"/>
              </a:rPr>
              <a:pPr eaLnBrk="1" hangingPunct="1"/>
              <a:t>22</a:t>
            </a:fld>
            <a:endParaRPr lang="en-GB" sz="1200" b="0">
              <a:solidFill>
                <a:srgbClr val="000000"/>
              </a:solidFill>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23</a:t>
            </a:fld>
            <a:endParaRPr lang="en-GB"/>
          </a:p>
        </p:txBody>
      </p:sp>
    </p:spTree>
    <p:extLst>
      <p:ext uri="{BB962C8B-B14F-4D97-AF65-F5344CB8AC3E}">
        <p14:creationId xmlns:p14="http://schemas.microsoft.com/office/powerpoint/2010/main" val="3873893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r>
              <a:rPr lang="en-US" dirty="0" smtClean="0"/>
              <a:t>Eating it causes less incidence of cancer</a:t>
            </a:r>
          </a:p>
          <a:p>
            <a:r>
              <a:rPr lang="en-US" dirty="0" smtClean="0"/>
              <a:t>If you</a:t>
            </a:r>
            <a:r>
              <a:rPr lang="en-US" baseline="0" dirty="0" smtClean="0"/>
              <a:t> get anxiety…this WILL make it worse</a:t>
            </a:r>
            <a:endParaRPr lang="en-US" dirty="0" smtClean="0"/>
          </a:p>
          <a:p>
            <a:r>
              <a:rPr lang="en-US" dirty="0" smtClean="0"/>
              <a:t>Furthermore, one of the most potent carcinogens in tobacco smoke, </a:t>
            </a:r>
            <a:r>
              <a:rPr lang="en-US" dirty="0" err="1" smtClean="0"/>
              <a:t>benzo</a:t>
            </a:r>
            <a:r>
              <a:rPr lang="en-US" dirty="0" smtClean="0"/>
              <a:t>(α)</a:t>
            </a:r>
            <a:r>
              <a:rPr lang="en-US" dirty="0" err="1" smtClean="0"/>
              <a:t>pyrene</a:t>
            </a:r>
            <a:r>
              <a:rPr lang="en-US" dirty="0" smtClean="0"/>
              <a:t>, is present in even greater amounts in marijuana smoke. As marijuana smokers frequently inhale and hold the smoke in their lungs, this increases the amount of tar deposited in the respiratory system by about a factor of four. No wonder, research shows that approximately 20% of regular pot smokers (and it only takes 3 to 4 joints a day) complain of chronic bronchitis, coughing and excess mucus (</a:t>
            </a:r>
            <a:r>
              <a:rPr lang="en-US" dirty="0" err="1" smtClean="0"/>
              <a:t>Tashkin</a:t>
            </a:r>
            <a:r>
              <a:rPr lang="en-US" dirty="0" smtClean="0"/>
              <a:t>, 2005).</a:t>
            </a:r>
            <a:r>
              <a:rPr lang="el-GR" dirty="0" smtClean="0"/>
              <a:t>benzo(α)pyrene</a:t>
            </a:r>
            <a:endParaRPr lang="en-US" dirty="0" smtClean="0"/>
          </a:p>
          <a:p>
            <a:r>
              <a:rPr lang="en-US" dirty="0" smtClean="0"/>
              <a:t>The study by researchers at the University of California, San Francisco, and the University of Alabama at Birmingham was released Tuesday by the Journal of the American Medical Association.</a:t>
            </a:r>
          </a:p>
          <a:p>
            <a:r>
              <a:rPr lang="en-US" dirty="0" smtClean="0"/>
              <a:t>The findings echo results in some smaller studies that showed while marijuana contains some of the same toxic chemicals as tobacco, it does not carry the same risks for lung disease.</a:t>
            </a:r>
          </a:p>
          <a:p>
            <a:r>
              <a:rPr lang="en-US" dirty="0" smtClean="0"/>
              <a:t>It's not clear why that is so, but it's possible that the main active ingredient in marijuana, a chemical known as THC, makes the difference. THC causes the "high" that users feel. It also helps fight inflammation and may counteract the effects of more irritating chemicals in the drug, said Dr. Donald </a:t>
            </a:r>
            <a:r>
              <a:rPr lang="en-US" dirty="0" err="1" smtClean="0"/>
              <a:t>Tashkin</a:t>
            </a:r>
            <a:r>
              <a:rPr lang="en-US" dirty="0" smtClean="0"/>
              <a:t>, a marijuana researcher and an emeritus professor of medicine at the University of California, Los Angeles. </a:t>
            </a:r>
            <a:r>
              <a:rPr lang="en-US" dirty="0" err="1" smtClean="0"/>
              <a:t>Tashkin</a:t>
            </a:r>
            <a:r>
              <a:rPr lang="en-US" dirty="0" smtClean="0"/>
              <a:t> was not involved in the new study.</a:t>
            </a:r>
          </a:p>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24</a:t>
            </a:fld>
            <a:endParaRPr lang="en-GB"/>
          </a:p>
        </p:txBody>
      </p:sp>
    </p:spTree>
    <p:extLst>
      <p:ext uri="{BB962C8B-B14F-4D97-AF65-F5344CB8AC3E}">
        <p14:creationId xmlns:p14="http://schemas.microsoft.com/office/powerpoint/2010/main" val="1911682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6013" y="685800"/>
            <a:ext cx="4556125" cy="3417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25</a:t>
            </a:fld>
            <a:endParaRPr lang="en-GB"/>
          </a:p>
        </p:txBody>
      </p:sp>
    </p:spTree>
    <p:extLst>
      <p:ext uri="{BB962C8B-B14F-4D97-AF65-F5344CB8AC3E}">
        <p14:creationId xmlns:p14="http://schemas.microsoft.com/office/powerpoint/2010/main" val="20096507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r>
              <a:rPr lang="en-US" dirty="0" smtClean="0"/>
              <a:t>Assignment: Generate a pro/con</a:t>
            </a:r>
            <a:r>
              <a:rPr lang="en-US" baseline="0" dirty="0" smtClean="0"/>
              <a:t> list; travel to websites (20 minutes?) and generate a list by </a:t>
            </a:r>
            <a:r>
              <a:rPr lang="en-US" baseline="0" dirty="0" err="1" smtClean="0"/>
              <a:t>yourself,come</a:t>
            </a:r>
            <a:r>
              <a:rPr lang="en-US" baseline="0" dirty="0" smtClean="0"/>
              <a:t> back together as a group</a:t>
            </a:r>
          </a:p>
          <a:p>
            <a:r>
              <a:rPr lang="en-US" dirty="0" smtClean="0"/>
              <a:t>And</a:t>
            </a:r>
            <a:r>
              <a:rPr lang="en-US" baseline="0" dirty="0" smtClean="0"/>
              <a:t> create a list on the board and have a discussion: have write a typed paragraph response, use the class discussion and today’s list and write a thoughtful paragraph, </a:t>
            </a:r>
            <a:r>
              <a:rPr lang="en-US" baseline="0" dirty="0" err="1" smtClean="0"/>
              <a:t>whith</a:t>
            </a:r>
            <a:r>
              <a:rPr lang="en-US" baseline="0" dirty="0" smtClean="0"/>
              <a:t> a thesis statement and elaborate on 3 reasons why you are for or against,</a:t>
            </a:r>
          </a:p>
          <a:p>
            <a:r>
              <a:rPr lang="en-US" baseline="0" dirty="0" smtClean="0"/>
              <a:t>Start now!</a:t>
            </a:r>
            <a:endParaRPr lang="en-US" dirty="0" smtClean="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26</a:t>
            </a:fld>
            <a:endParaRPr lang="en-GB"/>
          </a:p>
        </p:txBody>
      </p:sp>
    </p:spTree>
    <p:extLst>
      <p:ext uri="{BB962C8B-B14F-4D97-AF65-F5344CB8AC3E}">
        <p14:creationId xmlns:p14="http://schemas.microsoft.com/office/powerpoint/2010/main" val="235152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496DB6F1-64A1-D44B-8404-932347231038}" type="slidenum">
              <a:rPr lang="en-GB" sz="1200" b="0">
                <a:solidFill>
                  <a:srgbClr val="000000"/>
                </a:solidFill>
              </a:rPr>
              <a:pPr eaLnBrk="1" hangingPunct="1"/>
              <a:t>27</a:t>
            </a:fld>
            <a:endParaRPr lang="en-GB" sz="1200" b="0">
              <a:solidFill>
                <a:srgbClr val="000000"/>
              </a:solidFill>
            </a:endParaRPr>
          </a:p>
        </p:txBody>
      </p:sp>
      <p:sp>
        <p:nvSpPr>
          <p:cNvPr id="68611" name="Text Box 1"/>
          <p:cNvSpPr txBox="1">
            <a:spLocks noChangeArrowheads="1"/>
          </p:cNvSpPr>
          <p:nvPr/>
        </p:nvSpPr>
        <p:spPr bwMode="auto">
          <a:xfrm>
            <a:off x="1155685" y="685605"/>
            <a:ext cx="4548182" cy="3429585"/>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68612"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ea typeface="ＭＳ Ｐゴシック" charset="0"/>
                <a:cs typeface="ＭＳ Ｐゴシック" charset="0"/>
              </a:rPr>
              <a:t>8</a:t>
            </a:r>
            <a:r>
              <a:rPr lang="en-US" dirty="0" smtClean="0">
                <a:ea typeface="ＭＳ Ｐゴシック" charset="0"/>
                <a:cs typeface="ＭＳ Ｐゴシック" charset="0"/>
              </a:rPr>
              <a:t> </a:t>
            </a:r>
            <a:r>
              <a:rPr lang="en-US" dirty="0">
                <a:ea typeface="ＭＳ Ｐゴシック" charset="0"/>
                <a:cs typeface="ＭＳ Ｐゴシック" charset="0"/>
              </a:rPr>
              <a:t>states have dispensaries: you can buy it from a shop that sells it: cookies, drinks, pies, cakes, lollipops, </a:t>
            </a:r>
            <a:r>
              <a:rPr lang="en-US" dirty="0" smtClean="0">
                <a:ea typeface="ＭＳ Ｐゴシック" charset="0"/>
                <a:cs typeface="ＭＳ Ｐゴシック" charset="0"/>
              </a:rPr>
              <a:t>smoked</a:t>
            </a:r>
          </a:p>
          <a:p>
            <a:r>
              <a:rPr lang="en-US" dirty="0" smtClean="0">
                <a:ea typeface="ＭＳ Ｐゴシック" charset="0"/>
                <a:cs typeface="ＭＳ Ｐゴシック" charset="0"/>
              </a:rPr>
              <a:t>14 of the 20</a:t>
            </a:r>
            <a:r>
              <a:rPr lang="en-US" baseline="0" dirty="0" smtClean="0">
                <a:ea typeface="ＭＳ Ｐゴシック" charset="0"/>
                <a:cs typeface="ＭＳ Ｐゴシック" charset="0"/>
              </a:rPr>
              <a:t> </a:t>
            </a:r>
            <a:r>
              <a:rPr lang="en-US" dirty="0" smtClean="0">
                <a:ea typeface="ＭＳ Ｐゴシック" charset="0"/>
                <a:cs typeface="ＭＳ Ｐゴシック" charset="0"/>
              </a:rPr>
              <a:t>allow you to grow on your property, several do NOT allow home cultivation</a:t>
            </a:r>
            <a:endParaRPr lang="en-US" dirty="0">
              <a:ea typeface="ＭＳ Ｐゴシック" charset="0"/>
              <a:cs typeface="ＭＳ Ｐゴシック" charset="0"/>
            </a:endParaRPr>
          </a:p>
          <a:p>
            <a:r>
              <a:rPr lang="en-US" b="1" dirty="0" smtClean="0">
                <a:ea typeface="ＭＳ Ｐゴシック" charset="0"/>
                <a:cs typeface="ＭＳ Ｐゴシック" charset="0"/>
              </a:rPr>
              <a:t>Los </a:t>
            </a:r>
            <a:r>
              <a:rPr lang="en-US" b="1" dirty="0" err="1" smtClean="0">
                <a:ea typeface="ＭＳ Ｐゴシック" charset="0"/>
                <a:cs typeface="ＭＳ Ｐゴシック" charset="0"/>
              </a:rPr>
              <a:t>angeles</a:t>
            </a:r>
            <a:r>
              <a:rPr lang="en-US" b="1" dirty="0" smtClean="0">
                <a:ea typeface="ＭＳ Ｐゴシック" charset="0"/>
                <a:cs typeface="ＭＳ Ｐゴシック" charset="0"/>
              </a:rPr>
              <a:t> alone</a:t>
            </a:r>
            <a:r>
              <a:rPr lang="en-US" b="1" baseline="0" dirty="0" smtClean="0">
                <a:ea typeface="ＭＳ Ｐゴシック" charset="0"/>
                <a:cs typeface="ＭＳ Ｐゴシック" charset="0"/>
              </a:rPr>
              <a:t> has </a:t>
            </a:r>
            <a:r>
              <a:rPr lang="en-US" b="1" dirty="0" smtClean="0">
                <a:ea typeface="ＭＳ Ｐゴシック" charset="0"/>
                <a:cs typeface="ＭＳ Ｐゴシック" charset="0"/>
              </a:rPr>
              <a:t>over 1000 </a:t>
            </a:r>
            <a:r>
              <a:rPr lang="en-US" b="1" dirty="0">
                <a:ea typeface="ＭＳ Ｐゴシック" charset="0"/>
                <a:cs typeface="ＭＳ Ｐゴシック" charset="0"/>
              </a:rPr>
              <a:t>marijuana pot shops: </a:t>
            </a:r>
          </a:p>
          <a:p>
            <a:r>
              <a:rPr lang="en-US" b="1" dirty="0">
                <a:ea typeface="ＭＳ Ｐゴシック" charset="0"/>
                <a:cs typeface="ＭＳ Ｐゴシック" charset="0"/>
              </a:rPr>
              <a:t>Maine has 8: </a:t>
            </a:r>
            <a:r>
              <a:rPr lang="en-US" b="1" dirty="0" smtClean="0">
                <a:ea typeface="ＭＳ Ｐゴシック" charset="0"/>
                <a:cs typeface="ＭＳ Ｐゴシック" charset="0"/>
              </a:rPr>
              <a:t>: </a:t>
            </a:r>
            <a:r>
              <a:rPr lang="en-US" b="1" dirty="0">
                <a:ea typeface="ＭＳ Ｐゴシック" charset="0"/>
                <a:cs typeface="ＭＳ Ｐゴシック" charset="0"/>
              </a:rPr>
              <a:t>Possess 2 ½ oz. and have 6 plants on property</a:t>
            </a:r>
          </a:p>
          <a:p>
            <a:r>
              <a:rPr lang="en-US" dirty="0">
                <a:ea typeface="ＭＳ Ｐゴシック" charset="0"/>
                <a:cs typeface="ＭＳ Ｐゴシック" charset="0"/>
              </a:rPr>
              <a:t>Portland, </a:t>
            </a:r>
            <a:r>
              <a:rPr lang="en-US" dirty="0" err="1">
                <a:ea typeface="ＭＳ Ｐゴシック" charset="0"/>
                <a:cs typeface="ＭＳ Ｐゴシック" charset="0"/>
              </a:rPr>
              <a:t>biddeford</a:t>
            </a:r>
            <a:r>
              <a:rPr lang="en-US" dirty="0">
                <a:ea typeface="ＭＳ Ｐゴシック" charset="0"/>
                <a:cs typeface="ＭＳ Ｐゴシック" charset="0"/>
              </a:rPr>
              <a:t>, </a:t>
            </a:r>
            <a:r>
              <a:rPr lang="en-US" dirty="0" err="1">
                <a:ea typeface="ＭＳ Ｐゴシック" charset="0"/>
                <a:cs typeface="ＭＳ Ｐゴシック" charset="0"/>
              </a:rPr>
              <a:t>ellsworth</a:t>
            </a:r>
            <a:r>
              <a:rPr lang="en-US" dirty="0">
                <a:ea typeface="ＭＳ Ｐゴシック" charset="0"/>
                <a:cs typeface="ＭＳ Ｐゴシック" charset="0"/>
              </a:rPr>
              <a:t>, auburn, </a:t>
            </a:r>
            <a:r>
              <a:rPr lang="en-US" dirty="0" err="1">
                <a:ea typeface="ＭＳ Ｐゴシック" charset="0"/>
                <a:cs typeface="ＭＳ Ｐゴシック" charset="0"/>
              </a:rPr>
              <a:t>augusta</a:t>
            </a:r>
            <a:r>
              <a:rPr lang="en-US" dirty="0">
                <a:ea typeface="ＭＳ Ｐゴシック" charset="0"/>
                <a:cs typeface="ＭＳ Ｐゴシック" charset="0"/>
              </a:rPr>
              <a:t>, </a:t>
            </a:r>
            <a:r>
              <a:rPr lang="en-US" dirty="0" err="1">
                <a:ea typeface="ＭＳ Ｐゴシック" charset="0"/>
                <a:cs typeface="ＭＳ Ｐゴシック" charset="0"/>
              </a:rPr>
              <a:t>waterville</a:t>
            </a:r>
            <a:r>
              <a:rPr lang="en-US" dirty="0">
                <a:ea typeface="ＭＳ Ｐゴシック" charset="0"/>
                <a:cs typeface="ＭＳ Ｐゴシック" charset="0"/>
              </a:rPr>
              <a:t>, </a:t>
            </a:r>
            <a:r>
              <a:rPr lang="en-US" dirty="0" err="1">
                <a:ea typeface="ＭＳ Ｐゴシック" charset="0"/>
                <a:cs typeface="ＭＳ Ｐゴシック" charset="0"/>
              </a:rPr>
              <a:t>frenchville</a:t>
            </a:r>
            <a:r>
              <a:rPr lang="en-US" dirty="0">
                <a:ea typeface="ＭＳ Ｐゴシック" charset="0"/>
                <a:cs typeface="ＭＳ Ｐゴシック" charset="0"/>
              </a:rPr>
              <a:t>, fort </a:t>
            </a:r>
            <a:r>
              <a:rPr lang="en-US" dirty="0" err="1">
                <a:ea typeface="ＭＳ Ｐゴシック" charset="0"/>
                <a:cs typeface="ＭＳ Ｐゴシック" charset="0"/>
              </a:rPr>
              <a:t>kent</a:t>
            </a:r>
            <a:endParaRPr lang="en-US" dirty="0">
              <a:ea typeface="ＭＳ Ｐゴシック" charset="0"/>
              <a:cs typeface="ＭＳ Ｐゴシック" charset="0"/>
            </a:endParaRPr>
          </a:p>
          <a:p>
            <a:r>
              <a:rPr lang="en-US" dirty="0" smtClean="0">
                <a:ea typeface="ＭＳ Ｐゴシック" charset="0"/>
                <a:cs typeface="ＭＳ Ｐゴシック" charset="0"/>
              </a:rPr>
              <a:t>CT: One Month Supply	Oregon: 24 </a:t>
            </a:r>
            <a:r>
              <a:rPr lang="en-US" dirty="0" err="1" smtClean="0">
                <a:ea typeface="ＭＳ Ｐゴシック" charset="0"/>
                <a:cs typeface="ＭＳ Ｐゴシック" charset="0"/>
              </a:rPr>
              <a:t>oz</a:t>
            </a:r>
            <a:r>
              <a:rPr lang="en-US" dirty="0" smtClean="0">
                <a:ea typeface="ＭＳ Ｐゴシック" charset="0"/>
                <a:cs typeface="ＭＳ Ｐゴシック" charset="0"/>
              </a:rPr>
              <a:t>, 24 plants	Maine, 2</a:t>
            </a:r>
            <a:r>
              <a:rPr lang="en-US" baseline="0" dirty="0" smtClean="0">
                <a:ea typeface="ＭＳ Ｐゴシック" charset="0"/>
                <a:cs typeface="ＭＳ Ｐゴシック" charset="0"/>
              </a:rPr>
              <a:t> ½ </a:t>
            </a:r>
            <a:r>
              <a:rPr lang="en-US" baseline="0" dirty="0" err="1" smtClean="0">
                <a:ea typeface="ＭＳ Ｐゴシック" charset="0"/>
                <a:cs typeface="ＭＳ Ｐゴシック" charset="0"/>
              </a:rPr>
              <a:t>oz</a:t>
            </a:r>
            <a:r>
              <a:rPr lang="en-US" baseline="0" dirty="0" smtClean="0">
                <a:ea typeface="ＭＳ Ｐゴシック" charset="0"/>
                <a:cs typeface="ＭＳ Ｐゴシック" charset="0"/>
              </a:rPr>
              <a:t>, 6 plants</a:t>
            </a:r>
            <a:endParaRPr lang="en-US" dirty="0">
              <a:ea typeface="ＭＳ Ｐゴシック" charset="0"/>
              <a:cs typeface="ＭＳ Ｐゴシック" charset="0"/>
            </a:endParaRPr>
          </a:p>
          <a:p>
            <a:r>
              <a:rPr lang="en-US" dirty="0">
                <a:ea typeface="ＭＳ Ｐゴシック" charset="0"/>
                <a:cs typeface="ＭＳ Ｐゴシック" charset="0"/>
              </a:rPr>
              <a:t>Maine Rules: to work there: NO drug offenses on record, submit to random mandatory drug testing, if you have 2 positive tests in 12 months you are </a:t>
            </a:r>
            <a:r>
              <a:rPr lang="en-US" dirty="0" smtClean="0">
                <a:ea typeface="ＭＳ Ｐゴシック" charset="0"/>
                <a:cs typeface="ＭＳ Ｐゴシック" charset="0"/>
              </a:rPr>
              <a:t>fired</a:t>
            </a:r>
            <a:endParaRPr lang="en-US" dirty="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a:xfrm>
            <a:off x="1116013" y="685800"/>
            <a:ext cx="4556125" cy="3417888"/>
          </a:xfrm>
          <a:ln/>
        </p:spPr>
      </p:sp>
      <p:sp>
        <p:nvSpPr>
          <p:cNvPr id="706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dirty="0" smtClean="0">
              <a:ea typeface="ＭＳ Ｐゴシック" charset="0"/>
              <a:cs typeface="ＭＳ Ｐゴシック" charset="0"/>
            </a:endParaRPr>
          </a:p>
          <a:p>
            <a:r>
              <a:rPr lang="en-US" dirty="0" smtClean="0">
                <a:ea typeface="ＭＳ Ｐゴシック" charset="0"/>
                <a:cs typeface="ＭＳ Ｐゴシック" charset="0"/>
              </a:rPr>
              <a:t>CA: 553,000</a:t>
            </a:r>
            <a:r>
              <a:rPr lang="en-US" baseline="0" dirty="0" smtClean="0">
                <a:ea typeface="ＭＳ Ｐゴシック" charset="0"/>
                <a:cs typeface="ＭＳ Ｐゴシック" charset="0"/>
              </a:rPr>
              <a:t> </a:t>
            </a:r>
            <a:r>
              <a:rPr lang="en-US" dirty="0" smtClean="0">
                <a:ea typeface="ＭＳ Ｐゴシック" charset="0"/>
                <a:cs typeface="ＭＳ Ｐゴシック" charset="0"/>
              </a:rPr>
              <a:t>people with </a:t>
            </a:r>
            <a:r>
              <a:rPr lang="en-US" dirty="0" err="1" smtClean="0">
                <a:ea typeface="ＭＳ Ｐゴシック" charset="0"/>
                <a:cs typeface="ＭＳ Ｐゴシック" charset="0"/>
              </a:rPr>
              <a:t>rxs</a:t>
            </a:r>
            <a:r>
              <a:rPr lang="en-US" dirty="0" smtClean="0">
                <a:ea typeface="ＭＳ Ｐゴシック" charset="0"/>
                <a:cs typeface="ＭＳ Ｐゴシック" charset="0"/>
              </a:rPr>
              <a:t>, ME:16,000people</a:t>
            </a:r>
          </a:p>
          <a:p>
            <a:r>
              <a:rPr lang="en-US" dirty="0" smtClean="0">
                <a:ea typeface="ＭＳ Ｐゴシック" charset="0"/>
                <a:cs typeface="ＭＳ Ｐゴシック" charset="0"/>
              </a:rPr>
              <a:t>40</a:t>
            </a:r>
            <a:r>
              <a:rPr lang="en-US" dirty="0">
                <a:ea typeface="ＭＳ Ｐゴシック" charset="0"/>
                <a:cs typeface="ＭＳ Ｐゴシック" charset="0"/>
              </a:rPr>
              <a:t>% of calf </a:t>
            </a:r>
            <a:r>
              <a:rPr lang="en-US" dirty="0" err="1">
                <a:ea typeface="ＭＳ Ｐゴシック" charset="0"/>
                <a:cs typeface="ＭＳ Ｐゴシック" charset="0"/>
              </a:rPr>
              <a:t>rxs</a:t>
            </a:r>
            <a:r>
              <a:rPr lang="en-US" dirty="0">
                <a:ea typeface="ＭＳ Ｐゴシック" charset="0"/>
                <a:cs typeface="ＭＳ Ｐゴシック" charset="0"/>
              </a:rPr>
              <a:t> are for people with chronic pain</a:t>
            </a:r>
          </a:p>
          <a:p>
            <a:r>
              <a:rPr lang="en-US" dirty="0">
                <a:ea typeface="ＭＳ Ｐゴシック" charset="0"/>
                <a:cs typeface="ＭＳ Ｐゴシック" charset="0"/>
              </a:rPr>
              <a:t>Law is written differently: any illness for which marijuana can provide relief</a:t>
            </a:r>
          </a:p>
        </p:txBody>
      </p:sp>
      <p:sp>
        <p:nvSpPr>
          <p:cNvPr id="70659"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CF0591C0-8298-0944-A0D9-3F61384930ED}" type="slidenum">
              <a:rPr lang="en-GB" sz="1200" b="0">
                <a:solidFill>
                  <a:srgbClr val="000000"/>
                </a:solidFill>
                <a:cs typeface="Arial" charset="0"/>
              </a:rPr>
              <a:pPr eaLnBrk="1" hangingPunct="1"/>
              <a:t>29</a:t>
            </a:fld>
            <a:endParaRPr lang="en-GB" sz="1200" b="0">
              <a:solidFill>
                <a:srgbClr val="000000"/>
              </a:solidFill>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E4C4A33D-B8FC-1E4A-AB4D-7F35BBDFF96B}" type="slidenum">
              <a:rPr lang="en-GB" sz="1200" b="0">
                <a:solidFill>
                  <a:srgbClr val="000000"/>
                </a:solidFill>
              </a:rPr>
              <a:pPr eaLnBrk="1" hangingPunct="1"/>
              <a:t>30</a:t>
            </a:fld>
            <a:endParaRPr lang="en-GB" sz="1200" b="0">
              <a:solidFill>
                <a:srgbClr val="000000"/>
              </a:solidFill>
            </a:endParaRPr>
          </a:p>
        </p:txBody>
      </p:sp>
      <p:sp>
        <p:nvSpPr>
          <p:cNvPr id="72707" name="Text Box 1"/>
          <p:cNvSpPr txBox="1">
            <a:spLocks noChangeArrowheads="1"/>
          </p:cNvSpPr>
          <p:nvPr/>
        </p:nvSpPr>
        <p:spPr bwMode="auto">
          <a:xfrm>
            <a:off x="1137045" y="685606"/>
            <a:ext cx="4548182"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72708"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2E441715-81B0-B241-9AA2-635B9C8F2916}" type="slidenum">
              <a:rPr lang="en-GB" sz="1200" b="0">
                <a:solidFill>
                  <a:srgbClr val="000000"/>
                </a:solidFill>
              </a:rPr>
              <a:pPr eaLnBrk="1" hangingPunct="1"/>
              <a:t>3</a:t>
            </a:fld>
            <a:endParaRPr lang="en-GB" sz="1200" b="0">
              <a:solidFill>
                <a:srgbClr val="000000"/>
              </a:solidFill>
            </a:endParaRPr>
          </a:p>
        </p:txBody>
      </p:sp>
      <p:sp>
        <p:nvSpPr>
          <p:cNvPr id="22531" name="Text Box 1025"/>
          <p:cNvSpPr txBox="1">
            <a:spLocks noChangeArrowheads="1"/>
          </p:cNvSpPr>
          <p:nvPr/>
        </p:nvSpPr>
        <p:spPr bwMode="auto">
          <a:xfrm>
            <a:off x="1155686" y="685606"/>
            <a:ext cx="4526435"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22532" name="Text Box 1026"/>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ea typeface="ＭＳ Ｐゴシック" charset="0"/>
                <a:cs typeface="ＭＳ Ｐゴシック" charset="0"/>
              </a:rPr>
              <a:t>Inhalation injection and smoking are fastest </a:t>
            </a:r>
            <a:r>
              <a:rPr lang="en-US" dirty="0" smtClean="0">
                <a:ea typeface="ＭＳ Ｐゴシック" charset="0"/>
                <a:cs typeface="ＭＳ Ｐゴシック" charset="0"/>
              </a:rPr>
              <a:t>routes</a:t>
            </a:r>
          </a:p>
          <a:p>
            <a:r>
              <a:rPr lang="en-US" b="1" dirty="0">
                <a:solidFill>
                  <a:srgbClr val="000000"/>
                </a:solidFill>
                <a:latin typeface="Times New Roman" charset="0"/>
                <a:ea typeface="ＭＳ Ｐゴシック" charset="-128"/>
                <a:cs typeface="ＭＳ Ｐゴシック" charset="-128"/>
              </a:rPr>
              <a:t>Inhalation/snorting: 7-10 </a:t>
            </a:r>
            <a:r>
              <a:rPr lang="en-US" b="1" dirty="0" err="1">
                <a:solidFill>
                  <a:srgbClr val="000000"/>
                </a:solidFill>
                <a:latin typeface="Times New Roman" charset="0"/>
                <a:ea typeface="ＭＳ Ｐゴシック" charset="-128"/>
                <a:cs typeface="ＭＳ Ｐゴシック" charset="-128"/>
              </a:rPr>
              <a:t>secs</a:t>
            </a:r>
            <a:r>
              <a:rPr lang="en-US" b="1" dirty="0">
                <a:solidFill>
                  <a:srgbClr val="000000"/>
                </a:solidFill>
                <a:latin typeface="Times New Roman" charset="0"/>
                <a:ea typeface="ＭＳ Ｐゴシック" charset="-128"/>
                <a:cs typeface="ＭＳ Ｐゴシック" charset="-128"/>
              </a:rPr>
              <a:t>.</a:t>
            </a:r>
            <a:endParaRPr lang="en-US" dirty="0">
              <a:solidFill>
                <a:srgbClr val="000000"/>
              </a:solidFill>
              <a:latin typeface="Times New Roman" charset="0"/>
              <a:ea typeface="ＭＳ Ｐゴシック" charset="-128"/>
              <a:cs typeface="ＭＳ Ｐゴシック" charset="-128"/>
            </a:endParaRPr>
          </a:p>
          <a:p>
            <a:r>
              <a:rPr lang="en-US" b="1" dirty="0">
                <a:solidFill>
                  <a:srgbClr val="000000"/>
                </a:solidFill>
                <a:latin typeface="Times New Roman" charset="0"/>
                <a:ea typeface="ＭＳ Ｐゴシック" charset="-128"/>
                <a:cs typeface="ＭＳ Ｐゴシック" charset="-128"/>
              </a:rPr>
              <a:t>Injection: 15-30 </a:t>
            </a:r>
            <a:r>
              <a:rPr lang="en-US" b="1" dirty="0" err="1">
                <a:solidFill>
                  <a:srgbClr val="000000"/>
                </a:solidFill>
                <a:latin typeface="Times New Roman" charset="0"/>
                <a:ea typeface="ＭＳ Ｐゴシック" charset="-128"/>
                <a:cs typeface="ＭＳ Ｐゴシック" charset="-128"/>
              </a:rPr>
              <a:t>secs</a:t>
            </a:r>
            <a:r>
              <a:rPr lang="en-US" b="1" dirty="0">
                <a:solidFill>
                  <a:srgbClr val="000000"/>
                </a:solidFill>
                <a:latin typeface="Times New Roman" charset="0"/>
                <a:ea typeface="ＭＳ Ｐゴシック" charset="-128"/>
                <a:cs typeface="ＭＳ Ｐゴシック" charset="-128"/>
              </a:rPr>
              <a:t>.</a:t>
            </a:r>
            <a:endParaRPr lang="en-US" dirty="0">
              <a:solidFill>
                <a:srgbClr val="000000"/>
              </a:solidFill>
              <a:latin typeface="Times New Roman" charset="0"/>
              <a:ea typeface="ＭＳ Ｐゴシック" charset="-128"/>
              <a:cs typeface="ＭＳ Ｐゴシック" charset="-128"/>
            </a:endParaRPr>
          </a:p>
          <a:p>
            <a:r>
              <a:rPr lang="en-US" dirty="0">
                <a:solidFill>
                  <a:srgbClr val="000000"/>
                </a:solidFill>
                <a:latin typeface="Times New Roman" charset="0"/>
                <a:ea typeface="ＭＳ Ｐゴシック" charset="-128"/>
                <a:cs typeface="ＭＳ Ｐゴシック" charset="-128"/>
              </a:rPr>
              <a:t>Drug Effects: Therapeutic vs. Non-Therapeutic</a:t>
            </a:r>
          </a:p>
          <a:p>
            <a:r>
              <a:rPr lang="en-US" dirty="0">
                <a:solidFill>
                  <a:srgbClr val="000000"/>
                </a:solidFill>
                <a:latin typeface="Times New Roman" charset="0"/>
                <a:ea typeface="ＭＳ Ｐゴシック" charset="-128"/>
                <a:cs typeface="ＭＳ Ｐゴシック" charset="-128"/>
              </a:rPr>
              <a:t>Especially concerning with illegal drugs because you DON”T know what you’re getting</a:t>
            </a:r>
          </a:p>
          <a:p>
            <a:r>
              <a:rPr lang="en-US" dirty="0">
                <a:solidFill>
                  <a:srgbClr val="000000"/>
                </a:solidFill>
                <a:latin typeface="Times New Roman" charset="0"/>
                <a:ea typeface="ＭＳ Ｐゴシック" charset="-128"/>
                <a:cs typeface="ＭＳ Ｐゴシック" charset="-128"/>
              </a:rPr>
              <a:t>PCP and marijuana lacing: murdering of children</a:t>
            </a:r>
          </a:p>
          <a:p>
            <a:r>
              <a:rPr lang="en-US" dirty="0">
                <a:solidFill>
                  <a:srgbClr val="000000"/>
                </a:solidFill>
                <a:latin typeface="Times New Roman" charset="0"/>
                <a:ea typeface="ＭＳ Ｐゴシック" charset="-128"/>
                <a:cs typeface="ＭＳ Ｐゴシック" charset="-128"/>
              </a:rPr>
              <a:t>Bath salts: demonic state or energetic high</a:t>
            </a:r>
          </a:p>
          <a:p>
            <a:r>
              <a:rPr lang="en-US" dirty="0">
                <a:solidFill>
                  <a:srgbClr val="000000"/>
                </a:solidFill>
                <a:latin typeface="Times New Roman" charset="0"/>
                <a:ea typeface="ＭＳ Ｐゴシック" charset="-128"/>
                <a:cs typeface="ＭＳ Ｐゴシック" charset="-128"/>
              </a:rPr>
              <a:t>Pain killers: coma or pain reduction</a:t>
            </a:r>
          </a:p>
          <a:p>
            <a:r>
              <a:rPr lang="en-US" dirty="0">
                <a:solidFill>
                  <a:srgbClr val="000000"/>
                </a:solidFill>
                <a:latin typeface="Times New Roman" charset="0"/>
                <a:ea typeface="ＭＳ Ｐゴシック" charset="-128"/>
                <a:cs typeface="ＭＳ Ｐゴシック" charset="-128"/>
              </a:rPr>
              <a:t>Cocaine and </a:t>
            </a:r>
            <a:r>
              <a:rPr lang="en-US" dirty="0" err="1">
                <a:solidFill>
                  <a:srgbClr val="000000"/>
                </a:solidFill>
                <a:latin typeface="Times New Roman" charset="0"/>
                <a:ea typeface="ＭＳ Ｐゴシック" charset="-128"/>
                <a:cs typeface="ＭＳ Ｐゴシック" charset="-128"/>
              </a:rPr>
              <a:t>levamisole</a:t>
            </a:r>
            <a:r>
              <a:rPr lang="en-US" dirty="0">
                <a:solidFill>
                  <a:srgbClr val="000000"/>
                </a:solidFill>
                <a:latin typeface="Times New Roman" charset="0"/>
                <a:ea typeface="ＭＳ Ｐゴシック" charset="-128"/>
                <a:cs typeface="ＭＳ Ｐゴシック" charset="-128"/>
              </a:rPr>
              <a:t>: de worming medication: heart failure</a:t>
            </a:r>
          </a:p>
          <a:p>
            <a:r>
              <a:rPr lang="en-US" dirty="0">
                <a:solidFill>
                  <a:srgbClr val="000000"/>
                </a:solidFill>
                <a:latin typeface="Times New Roman" charset="0"/>
                <a:ea typeface="ＭＳ Ｐゴシック" charset="-128"/>
                <a:cs typeface="ＭＳ Ｐゴシック" charset="-128"/>
              </a:rPr>
              <a:t>Heroin and nutmeg or chalk (severe allergic reactions/inflammation of skin and vessels, infections)</a:t>
            </a:r>
          </a:p>
          <a:p>
            <a:endParaRPr lang="en-US" b="1" dirty="0">
              <a:solidFill>
                <a:srgbClr val="000000"/>
              </a:solidFill>
              <a:latin typeface="Times New Roman" charset="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6410D29B-6620-E548-8BD9-2C34B1D80003}" type="slidenum">
              <a:rPr lang="en-GB" sz="1200" b="0">
                <a:solidFill>
                  <a:srgbClr val="000000"/>
                </a:solidFill>
              </a:rPr>
              <a:pPr eaLnBrk="1" hangingPunct="1"/>
              <a:t>4</a:t>
            </a:fld>
            <a:endParaRPr lang="en-GB" sz="1200" b="0">
              <a:solidFill>
                <a:srgbClr val="000000"/>
              </a:solidFill>
            </a:endParaRPr>
          </a:p>
        </p:txBody>
      </p:sp>
      <p:sp>
        <p:nvSpPr>
          <p:cNvPr id="24579" name="Text Box 1"/>
          <p:cNvSpPr txBox="1">
            <a:spLocks noChangeArrowheads="1"/>
          </p:cNvSpPr>
          <p:nvPr/>
        </p:nvSpPr>
        <p:spPr bwMode="auto">
          <a:xfrm>
            <a:off x="1155685" y="685605"/>
            <a:ext cx="4548182" cy="3429585"/>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24580"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solidFill>
                  <a:srgbClr val="000000"/>
                </a:solidFill>
                <a:latin typeface="Times New Roman" charset="0"/>
                <a:ea typeface="ＭＳ Ｐゴシック" charset="-128"/>
                <a:cs typeface="ＭＳ Ｐゴシック" charset="-128"/>
              </a:rPr>
              <a:t> </a:t>
            </a:r>
          </a:p>
          <a:p>
            <a:r>
              <a:rPr lang="en-US" dirty="0">
                <a:solidFill>
                  <a:srgbClr val="000000"/>
                </a:solidFill>
                <a:latin typeface="Times New Roman" charset="0"/>
                <a:ea typeface="ＭＳ Ｐゴシック" charset="-128"/>
                <a:cs typeface="ＭＳ Ｐゴシック" charset="-128"/>
              </a:rPr>
              <a:t>Drug Scheduling</a:t>
            </a:r>
          </a:p>
          <a:p>
            <a:pPr lvl="0"/>
            <a:r>
              <a:rPr lang="en-US" dirty="0">
                <a:solidFill>
                  <a:srgbClr val="000000"/>
                </a:solidFill>
                <a:latin typeface="Times New Roman" charset="0"/>
                <a:ea typeface="ＭＳ Ｐゴシック" charset="-128"/>
                <a:cs typeface="ＭＳ Ｐゴシック" charset="-128"/>
              </a:rPr>
              <a:t>1. addiction potential</a:t>
            </a:r>
          </a:p>
          <a:p>
            <a:pPr lvl="0"/>
            <a:r>
              <a:rPr lang="en-US" dirty="0">
                <a:solidFill>
                  <a:srgbClr val="000000"/>
                </a:solidFill>
                <a:latin typeface="Times New Roman" charset="0"/>
                <a:ea typeface="ＭＳ Ｐゴシック" charset="-128"/>
                <a:cs typeface="ＭＳ Ｐゴシック" charset="-128"/>
              </a:rPr>
              <a:t>2. danger to health</a:t>
            </a:r>
          </a:p>
          <a:p>
            <a:pPr lvl="0"/>
            <a:r>
              <a:rPr lang="en-US" dirty="0">
                <a:solidFill>
                  <a:srgbClr val="000000"/>
                </a:solidFill>
                <a:latin typeface="Times New Roman" charset="0"/>
                <a:ea typeface="ＭＳ Ｐゴシック" charset="-128"/>
                <a:cs typeface="ＭＳ Ｐゴシック" charset="-128"/>
              </a:rPr>
              <a:t>3. medical use</a:t>
            </a:r>
          </a:p>
          <a:p>
            <a:r>
              <a:rPr lang="en-US" dirty="0">
                <a:solidFill>
                  <a:srgbClr val="000000"/>
                </a:solidFill>
                <a:latin typeface="Times New Roman" charset="0"/>
                <a:ea typeface="ＭＳ Ｐゴシック" charset="-128"/>
                <a:cs typeface="ＭＳ Ｐゴシック" charset="-128"/>
              </a:rPr>
              <a:t>also used to regulate availability of a drug, if they can get multiple prescriptions, etc.</a:t>
            </a:r>
          </a:p>
          <a:p>
            <a:r>
              <a:rPr lang="en-US" b="1" dirty="0">
                <a:solidFill>
                  <a:srgbClr val="000000"/>
                </a:solidFill>
                <a:latin typeface="Times New Roman" charset="0"/>
                <a:ea typeface="ＭＳ Ｐゴシック" charset="-128"/>
                <a:cs typeface="ＭＳ Ｐゴシック" charset="-128"/>
              </a:rPr>
              <a:t/>
            </a:r>
            <a:br>
              <a:rPr lang="en-US" b="1" dirty="0">
                <a:solidFill>
                  <a:srgbClr val="000000"/>
                </a:solidFill>
                <a:latin typeface="Times New Roman" charset="0"/>
                <a:ea typeface="ＭＳ Ｐゴシック" charset="-128"/>
                <a:cs typeface="ＭＳ Ｐゴシック" charset="-128"/>
              </a:rPr>
            </a:br>
            <a:r>
              <a:rPr lang="en-US" b="1" dirty="0">
                <a:solidFill>
                  <a:srgbClr val="000000"/>
                </a:solidFill>
                <a:latin typeface="Times New Roman" charset="0"/>
                <a:ea typeface="ＭＳ Ｐゴシック" charset="-128"/>
                <a:cs typeface="ＭＳ Ｐゴシック" charset="-128"/>
              </a:rPr>
              <a:t>Schedule II Drug:  </a:t>
            </a:r>
            <a:r>
              <a:rPr lang="en-US" dirty="0">
                <a:solidFill>
                  <a:srgbClr val="000000"/>
                </a:solidFill>
                <a:latin typeface="Times New Roman" charset="0"/>
                <a:ea typeface="ＭＳ Ｐゴシック" charset="-128"/>
                <a:cs typeface="ＭＳ Ｐゴシック" charset="-128"/>
              </a:rPr>
              <a:t>30 day prescription length, need a new prescription for refills</a:t>
            </a:r>
          </a:p>
          <a:p>
            <a:r>
              <a:rPr lang="en-US" dirty="0">
                <a:solidFill>
                  <a:srgbClr val="000000"/>
                </a:solidFill>
                <a:latin typeface="Times New Roman" charset="0"/>
                <a:ea typeface="ＭＳ Ｐゴシック" charset="-128"/>
                <a:cs typeface="ＭＳ Ｐゴシック" charset="-128"/>
              </a:rPr>
              <a:t>Schedule V: no controls on prescription, can get 5 refills in 6 months</a:t>
            </a:r>
          </a:p>
          <a:p>
            <a:r>
              <a:rPr lang="en-US" dirty="0" smtClean="0">
                <a:ea typeface="ＭＳ Ｐゴシック" charset="0"/>
                <a:cs typeface="ＭＳ Ｐゴシック" charset="0"/>
              </a:rPr>
              <a:t>There </a:t>
            </a:r>
            <a:r>
              <a:rPr lang="en-US" dirty="0">
                <a:ea typeface="ＭＳ Ｐゴシック" charset="0"/>
                <a:cs typeface="ＭＳ Ｐゴシック" charset="0"/>
              </a:rPr>
              <a:t>were existing laws related to drug control and possession, but the </a:t>
            </a:r>
            <a:r>
              <a:rPr lang="en-US" dirty="0" err="1">
                <a:ea typeface="ＭＳ Ｐゴシック" charset="0"/>
                <a:cs typeface="ＭＳ Ｐゴシック" charset="0"/>
              </a:rPr>
              <a:t>govt</a:t>
            </a:r>
            <a:r>
              <a:rPr lang="en-US" dirty="0">
                <a:ea typeface="ＭＳ Ｐゴシック" charset="0"/>
                <a:cs typeface="ＭＳ Ｐゴシック" charset="0"/>
              </a:rPr>
              <a:t> wanted a more clear system.  Gave the </a:t>
            </a:r>
            <a:r>
              <a:rPr lang="en-US" dirty="0" err="1">
                <a:ea typeface="ＭＳ Ｐゴシック" charset="0"/>
                <a:cs typeface="ＭＳ Ｐゴシック" charset="0"/>
              </a:rPr>
              <a:t>govt</a:t>
            </a:r>
            <a:r>
              <a:rPr lang="en-US" dirty="0">
                <a:ea typeface="ＭＳ Ｐゴシック" charset="0"/>
                <a:cs typeface="ＭＳ Ｐゴシック" charset="0"/>
              </a:rPr>
              <a:t> more control over the regulation and distribution of drugs: </a:t>
            </a:r>
            <a:r>
              <a:rPr lang="en-US" dirty="0" err="1">
                <a:ea typeface="ＭＳ Ｐゴシック" charset="0"/>
                <a:cs typeface="ＭＳ Ｐゴシック" charset="0"/>
              </a:rPr>
              <a:t>extablished</a:t>
            </a:r>
            <a:r>
              <a:rPr lang="en-US" dirty="0">
                <a:ea typeface="ＭＳ Ｐゴシック" charset="0"/>
                <a:cs typeface="ＭＳ Ｐゴシック" charset="0"/>
              </a:rPr>
              <a:t> prescription regulations, prison sentences, legal implications, etc.: also gives the public awareness about the potential danger of a drug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B3D5B95A-0379-F744-847D-BE80FB3B9274}" type="slidenum">
              <a:rPr lang="en-GB" sz="1200" b="0">
                <a:solidFill>
                  <a:srgbClr val="000000"/>
                </a:solidFill>
              </a:rPr>
              <a:pPr eaLnBrk="1" hangingPunct="1"/>
              <a:t>5</a:t>
            </a:fld>
            <a:endParaRPr lang="en-GB" sz="1200" b="0">
              <a:solidFill>
                <a:srgbClr val="000000"/>
              </a:solidFill>
            </a:endParaRPr>
          </a:p>
        </p:txBody>
      </p:sp>
      <p:sp>
        <p:nvSpPr>
          <p:cNvPr id="28675" name="Text Box 1"/>
          <p:cNvSpPr txBox="1">
            <a:spLocks noChangeArrowheads="1"/>
          </p:cNvSpPr>
          <p:nvPr/>
        </p:nvSpPr>
        <p:spPr bwMode="auto">
          <a:xfrm>
            <a:off x="1155685" y="685605"/>
            <a:ext cx="4548182" cy="3429585"/>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28676"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ea typeface="ＭＳ Ｐゴシック" charset="0"/>
                <a:cs typeface="ＭＳ Ｐゴシック" charset="0"/>
              </a:rPr>
              <a:t>Sold over the counter until 1916, today used as a topical anesthetic: It was  ‘cure all wonder drug” supported by Freud</a:t>
            </a:r>
          </a:p>
          <a:p>
            <a:r>
              <a:rPr lang="en-US" dirty="0">
                <a:ea typeface="ＭＳ Ｐゴシック" charset="0"/>
                <a:cs typeface="ＭＳ Ｐゴシック" charset="0"/>
              </a:rPr>
              <a:t>Can Cause FIRST time death</a:t>
            </a:r>
          </a:p>
          <a:p>
            <a:endParaRPr lang="en-US" dirty="0">
              <a:ea typeface="ＭＳ Ｐゴシック" charset="0"/>
              <a:cs typeface="ＭＳ Ｐゴシック" charset="0"/>
            </a:endParaRPr>
          </a:p>
          <a:p>
            <a:r>
              <a:rPr lang="en-US" dirty="0">
                <a:ea typeface="ＭＳ Ｐゴシック" charset="0"/>
                <a:cs typeface="ＭＳ Ｐゴシック" charset="0"/>
              </a:rPr>
              <a:t>Freud Said.. I take very small doses of it regularly against depression and against indigestion and with the most brilliant of success.” He thought it was a cure for morphine addiction</a:t>
            </a:r>
          </a:p>
          <a:p>
            <a:r>
              <a:rPr lang="en-US" dirty="0">
                <a:ea typeface="ＭＳ Ｐゴシック" charset="0"/>
                <a:cs typeface="ＭＳ Ｐゴシック" charset="0"/>
              </a:rPr>
              <a:t>Marketed for: stomach ache, nervous, asthma, </a:t>
            </a:r>
            <a:r>
              <a:rPr lang="en-US" dirty="0" smtClean="0">
                <a:ea typeface="ＭＳ Ｐゴシック" charset="0"/>
                <a:cs typeface="ＭＳ Ｐゴシック" charset="0"/>
              </a:rPr>
              <a:t>fatigue, </a:t>
            </a:r>
            <a:r>
              <a:rPr lang="en-US" dirty="0">
                <a:ea typeface="ＭＳ Ｐゴシック" charset="0"/>
                <a:cs typeface="ＭＳ Ｐゴシック" charset="0"/>
              </a:rPr>
              <a:t>tuberculosis, toothache</a:t>
            </a:r>
          </a:p>
          <a:p>
            <a:r>
              <a:rPr lang="en-US" dirty="0">
                <a:ea typeface="ＭＳ Ｐゴシック" charset="0"/>
                <a:cs typeface="ＭＳ Ｐゴシック" charset="0"/>
              </a:rPr>
              <a:t>Increased sensitivity to cocaine's anxiety-causing, convulsive and other toxic effects.</a:t>
            </a:r>
          </a:p>
          <a:p>
            <a:endParaRPr lang="en-US" dirty="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1DBA73F6-12D5-754C-A6E4-EFD39CED552F}" type="slidenum">
              <a:rPr lang="en-GB" sz="1200" b="0">
                <a:solidFill>
                  <a:srgbClr val="000000"/>
                </a:solidFill>
              </a:rPr>
              <a:pPr eaLnBrk="1" hangingPunct="1"/>
              <a:t>6</a:t>
            </a:fld>
            <a:endParaRPr lang="en-GB" sz="1200" b="0">
              <a:solidFill>
                <a:srgbClr val="000000"/>
              </a:solidFill>
            </a:endParaRPr>
          </a:p>
        </p:txBody>
      </p:sp>
      <p:sp>
        <p:nvSpPr>
          <p:cNvPr id="32771" name="Text Box 1"/>
          <p:cNvSpPr txBox="1">
            <a:spLocks noChangeArrowheads="1"/>
          </p:cNvSpPr>
          <p:nvPr/>
        </p:nvSpPr>
        <p:spPr bwMode="auto">
          <a:xfrm>
            <a:off x="1155686" y="685606"/>
            <a:ext cx="4540416"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32772"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solidFill>
                  <a:srgbClr val="000000"/>
                </a:solidFill>
                <a:latin typeface="Times New Roman" charset="0"/>
                <a:ea typeface="ＭＳ Ｐゴシック" charset="-128"/>
                <a:cs typeface="ＭＳ Ｐゴシック" charset="-128"/>
              </a:rPr>
              <a:t>Not like breaking bad</a:t>
            </a:r>
          </a:p>
          <a:p>
            <a:r>
              <a:rPr lang="en-US" dirty="0">
                <a:solidFill>
                  <a:srgbClr val="000000"/>
                </a:solidFill>
                <a:latin typeface="Times New Roman" charset="0"/>
                <a:ea typeface="ＭＳ Ｐゴシック" charset="-128"/>
                <a:cs typeface="ＭＳ Ｐゴシック" charset="-128"/>
              </a:rPr>
              <a:t>No more than 3.6 g in one day, no more than 9g in one month</a:t>
            </a:r>
          </a:p>
          <a:p>
            <a:r>
              <a:rPr lang="en-US" dirty="0">
                <a:solidFill>
                  <a:srgbClr val="000000"/>
                </a:solidFill>
                <a:latin typeface="Times New Roman" charset="0"/>
                <a:ea typeface="ＭＳ Ｐゴシック" charset="-128"/>
                <a:cs typeface="ＭＳ Ｐゴシック" charset="-128"/>
              </a:rPr>
              <a:t>Show the chemicals part of the drug…”meth labs”  dangerous to community and self</a:t>
            </a:r>
          </a:p>
          <a:p>
            <a:r>
              <a:rPr lang="en-US" dirty="0">
                <a:solidFill>
                  <a:srgbClr val="000000"/>
                </a:solidFill>
                <a:latin typeface="Times New Roman" charset="0"/>
                <a:ea typeface="ＭＳ Ｐゴシック" charset="-128"/>
                <a:cs typeface="ＭＳ Ｐゴシック" charset="-128"/>
              </a:rPr>
              <a:t>Ephedrine: weight loss, energy, performance enhancer, heart attacks/stroke</a:t>
            </a:r>
          </a:p>
          <a:p>
            <a:pPr defTabSz="448696" eaLnBrk="0" fontAlgn="base" hangingPunct="0">
              <a:spcBef>
                <a:spcPct val="30000"/>
              </a:spcBef>
              <a:spcAft>
                <a:spcPct val="0"/>
              </a:spcAft>
              <a:buClr>
                <a:srgbClr val="000000"/>
              </a:buClr>
              <a:buSzPct val="100000"/>
            </a:pPr>
            <a:r>
              <a:rPr lang="en-US" dirty="0">
                <a:solidFill>
                  <a:srgbClr val="000000"/>
                </a:solidFill>
                <a:latin typeface="Times New Roman" charset="0"/>
                <a:ea typeface="ＭＳ Ｐゴシック" charset="-128"/>
                <a:cs typeface="ＭＳ Ｐゴシック" charset="-128"/>
              </a:rPr>
              <a:t> </a:t>
            </a:r>
            <a:r>
              <a:rPr lang="en-US" dirty="0" smtClean="0"/>
              <a:t>Currently, only </a:t>
            </a:r>
            <a:r>
              <a:rPr lang="en-US" b="1" dirty="0" smtClean="0"/>
              <a:t>Oregon</a:t>
            </a:r>
            <a:r>
              <a:rPr lang="en-US" dirty="0" smtClean="0"/>
              <a:t> and </a:t>
            </a:r>
            <a:r>
              <a:rPr lang="en-US" b="1" dirty="0" smtClean="0"/>
              <a:t>Mississippi</a:t>
            </a:r>
            <a:r>
              <a:rPr lang="en-US" dirty="0" smtClean="0"/>
              <a:t> have state-wide laws in place which require a prescription for all products containing </a:t>
            </a:r>
            <a:r>
              <a:rPr lang="en-US" dirty="0" smtClean="0">
                <a:hlinkClick r:id="rId3"/>
              </a:rPr>
              <a:t>pseudoephedrine</a:t>
            </a:r>
            <a:r>
              <a:rPr lang="en-US" dirty="0" smtClean="0"/>
              <a:t>. However, there are local laws in place in a number of cities in </a:t>
            </a:r>
            <a:r>
              <a:rPr lang="en-US" b="1" dirty="0" smtClean="0"/>
              <a:t>Missouri</a:t>
            </a:r>
            <a:r>
              <a:rPr lang="en-US" dirty="0" smtClean="0"/>
              <a:t> and </a:t>
            </a:r>
            <a:r>
              <a:rPr lang="en-US" b="1" dirty="0" smtClean="0"/>
              <a:t>Tennessee</a:t>
            </a:r>
            <a:r>
              <a:rPr lang="en-US" dirty="0" smtClean="0"/>
              <a:t>.</a:t>
            </a:r>
          </a:p>
          <a:p>
            <a:endParaRPr lang="en-US" dirty="0">
              <a:solidFill>
                <a:srgbClr val="000000"/>
              </a:solidFill>
              <a:latin typeface="Times New Roman" charset="0"/>
              <a:ea typeface="ＭＳ Ｐゴシック" charset="-128"/>
              <a:cs typeface="ＭＳ Ｐゴシック" charset="-128"/>
            </a:endParaRPr>
          </a:p>
          <a:p>
            <a:r>
              <a:rPr lang="en-US" dirty="0">
                <a:solidFill>
                  <a:srgbClr val="000000"/>
                </a:solidFill>
                <a:latin typeface="Times New Roman" charset="0"/>
                <a:ea typeface="ＭＳ Ｐゴシック" charset="-128"/>
                <a:cs typeface="ＭＳ Ｐゴシック" charset="-128"/>
              </a:rPr>
              <a:t>Salt, ammonia, gas, cough meds, batteries, </a:t>
            </a:r>
            <a:r>
              <a:rPr lang="en-US" dirty="0" err="1">
                <a:solidFill>
                  <a:srgbClr val="000000"/>
                </a:solidFill>
                <a:latin typeface="Times New Roman" charset="0"/>
                <a:ea typeface="ＭＳ Ｐゴシック" charset="-128"/>
                <a:cs typeface="ＭＳ Ｐゴシック" charset="-128"/>
              </a:rPr>
              <a:t>draino</a:t>
            </a:r>
            <a:r>
              <a:rPr lang="en-US" dirty="0">
                <a:solidFill>
                  <a:srgbClr val="000000"/>
                </a:solidFill>
                <a:latin typeface="Times New Roman" charset="0"/>
                <a:ea typeface="ＭＳ Ｐゴシック" charset="-128"/>
                <a:cs typeface="ＭＳ Ｐゴシック" charset="-128"/>
              </a:rPr>
              <a:t>, matches</a:t>
            </a:r>
          </a:p>
          <a:p>
            <a:r>
              <a:rPr lang="en-US" dirty="0">
                <a:solidFill>
                  <a:srgbClr val="000000"/>
                </a:solidFill>
                <a:latin typeface="Times New Roman" charset="0"/>
                <a:ea typeface="ＭＳ Ｐゴシック" charset="-128"/>
                <a:cs typeface="ＭＳ Ｐゴシック" charset="-128"/>
              </a:rPr>
              <a:t>Community danger due to flammability of chemicals </a:t>
            </a:r>
            <a:r>
              <a:rPr lang="en-US" dirty="0" err="1">
                <a:solidFill>
                  <a:srgbClr val="000000"/>
                </a:solidFill>
                <a:latin typeface="Times New Roman" charset="0"/>
                <a:ea typeface="ＭＳ Ｐゴシック" charset="-128"/>
                <a:cs typeface="ＭＳ Ｐゴシック" charset="-128"/>
              </a:rPr>
              <a:t>usedrahd</a:t>
            </a:r>
            <a:endParaRPr lang="en-US" dirty="0">
              <a:solidFill>
                <a:srgbClr val="000000"/>
              </a:solidFill>
              <a:latin typeface="Times New Roman" charset="0"/>
              <a:ea typeface="ＭＳ Ｐゴシック" charset="-128"/>
              <a:cs typeface="ＭＳ Ｐゴシック" charset="-128"/>
            </a:endParaRPr>
          </a:p>
          <a:p>
            <a:r>
              <a:rPr lang="en-US" dirty="0">
                <a:solidFill>
                  <a:srgbClr val="000000"/>
                </a:solidFill>
                <a:latin typeface="Times New Roman" charset="0"/>
                <a:ea typeface="ＭＳ Ｐゴシック" charset="-128"/>
                <a:cs typeface="ＭＳ Ｐゴシック" charset="-128"/>
              </a:rPr>
              <a:t> </a:t>
            </a:r>
          </a:p>
          <a:p>
            <a:r>
              <a:rPr lang="en-US" dirty="0" smtClean="0">
                <a:solidFill>
                  <a:srgbClr val="000000"/>
                </a:solidFill>
                <a:latin typeface="Times New Roman" charset="0"/>
                <a:ea typeface="ＭＳ Ｐゴシック" charset="-128"/>
                <a:cs typeface="ＭＳ Ｐゴシック" charset="-128"/>
              </a:rPr>
              <a:t>2005</a:t>
            </a:r>
            <a:r>
              <a:rPr lang="en-US" dirty="0">
                <a:solidFill>
                  <a:srgbClr val="000000"/>
                </a:solidFill>
                <a:latin typeface="Times New Roman" charset="0"/>
                <a:ea typeface="ＭＳ Ｐゴシック" charset="-128"/>
                <a:cs typeface="ＭＳ Ｐゴシック" charset="-128"/>
              </a:rPr>
              <a:t>: Bush passed Combat Meth Epidemic Act (CMEA): put pseudo ephedrine products behind the counter ,  </a:t>
            </a:r>
          </a:p>
          <a:p>
            <a:r>
              <a:rPr lang="en-US" dirty="0" smtClean="0">
                <a:ea typeface="ＭＳ Ｐゴシック" charset="0"/>
                <a:cs typeface="ＭＳ Ｐゴシック" charset="0"/>
              </a:rPr>
              <a:t>: </a:t>
            </a:r>
            <a:r>
              <a:rPr lang="en-US" dirty="0" err="1">
                <a:ea typeface="ＭＳ Ｐゴシック" charset="0"/>
                <a:cs typeface="ＭＳ Ｐゴシック" charset="0"/>
              </a:rPr>
              <a:t>sudafed</a:t>
            </a:r>
            <a:r>
              <a:rPr lang="en-US" dirty="0">
                <a:ea typeface="ＭＳ Ｐゴシック" charset="0"/>
                <a:cs typeface="ＭＳ Ｐゴシック" charset="0"/>
              </a:rPr>
              <a:t>, not all cough medicines have those drugs</a:t>
            </a:r>
          </a:p>
          <a:p>
            <a:r>
              <a:rPr lang="en-US" dirty="0">
                <a:ea typeface="ＭＳ Ｐゴシック" charset="0"/>
                <a:cs typeface="ＭＳ Ｐゴシック" charset="0"/>
              </a:rPr>
              <a:t>Access went from 9 grams a day to </a:t>
            </a:r>
            <a:r>
              <a:rPr lang="en-US" dirty="0" smtClean="0">
                <a:ea typeface="ＭＳ Ｐゴシック" charset="0"/>
                <a:cs typeface="ＭＳ Ｐゴシック" charset="0"/>
              </a:rPr>
              <a:t>3.6 (not</a:t>
            </a:r>
            <a:r>
              <a:rPr lang="en-US" baseline="0" dirty="0" smtClean="0">
                <a:ea typeface="ＭＳ Ｐゴシック" charset="0"/>
                <a:cs typeface="ＭＳ Ｐゴシック" charset="0"/>
              </a:rPr>
              <a:t> all states comply)</a:t>
            </a:r>
          </a:p>
          <a:p>
            <a:r>
              <a:rPr lang="en-US" baseline="0" dirty="0" smtClean="0">
                <a:ea typeface="ＭＳ Ｐゴシック" charset="0"/>
                <a:cs typeface="ＭＳ Ｐゴシック" charset="0"/>
              </a:rPr>
              <a:t>Behind </a:t>
            </a:r>
            <a:r>
              <a:rPr lang="en-US" baseline="0" dirty="0" err="1" smtClean="0">
                <a:ea typeface="ＭＳ Ｐゴシック" charset="0"/>
                <a:cs typeface="ＭＳ Ｐゴシック" charset="0"/>
              </a:rPr>
              <a:t>coutner</a:t>
            </a:r>
            <a:r>
              <a:rPr lang="en-US" baseline="0" dirty="0" smtClean="0">
                <a:ea typeface="ＭＳ Ｐゴシック" charset="0"/>
                <a:cs typeface="ＭＳ Ｐゴシック" charset="0"/>
              </a:rPr>
              <a:t>, log electronically or written, show </a:t>
            </a:r>
            <a:r>
              <a:rPr lang="en-US" baseline="0" dirty="0" err="1" smtClean="0">
                <a:ea typeface="ＭＳ Ｐゴシック" charset="0"/>
                <a:cs typeface="ＭＳ Ｐゴシック" charset="0"/>
              </a:rPr>
              <a:t>govt</a:t>
            </a:r>
            <a:r>
              <a:rPr lang="en-US" baseline="0" dirty="0" smtClean="0">
                <a:ea typeface="ＭＳ Ｐゴシック" charset="0"/>
                <a:cs typeface="ＭＳ Ｐゴシック" charset="0"/>
              </a:rPr>
              <a:t> id, no more than 3 packs at a time</a:t>
            </a:r>
            <a:endParaRPr lang="en-US" dirty="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173CEFDC-F361-8646-9C0D-80460DA61834}" type="slidenum">
              <a:rPr lang="en-GB" sz="1200" b="0">
                <a:solidFill>
                  <a:srgbClr val="000000"/>
                </a:solidFill>
              </a:rPr>
              <a:pPr eaLnBrk="1" hangingPunct="1"/>
              <a:t>7</a:t>
            </a:fld>
            <a:endParaRPr lang="en-GB" sz="1200" b="0">
              <a:solidFill>
                <a:srgbClr val="000000"/>
              </a:solidFill>
            </a:endParaRPr>
          </a:p>
        </p:txBody>
      </p:sp>
      <p:sp>
        <p:nvSpPr>
          <p:cNvPr id="34819" name="Text Box 1"/>
          <p:cNvSpPr txBox="1">
            <a:spLocks noChangeArrowheads="1"/>
          </p:cNvSpPr>
          <p:nvPr/>
        </p:nvSpPr>
        <p:spPr bwMode="auto">
          <a:xfrm>
            <a:off x="1155686" y="685606"/>
            <a:ext cx="4546629"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34820"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a:ea typeface="ＭＳ Ｐゴシック" charset="0"/>
                <a:cs typeface="ＭＳ Ｐゴシック" charset="0"/>
              </a:rPr>
              <a:t>Amphetamine psychosis: in </a:t>
            </a:r>
            <a:r>
              <a:rPr lang="en-US" dirty="0" err="1" smtClean="0">
                <a:ea typeface="ＭＳ Ｐゴシック" charset="0"/>
                <a:cs typeface="ＭＳ Ｐゴシック" charset="0"/>
              </a:rPr>
              <a:t>abusers:auditory</a:t>
            </a:r>
            <a:r>
              <a:rPr lang="en-US" dirty="0" smtClean="0">
                <a:ea typeface="ＭＳ Ｐゴシック" charset="0"/>
                <a:cs typeface="ＭＳ Ｐゴシック" charset="0"/>
              </a:rPr>
              <a:t> and visual </a:t>
            </a:r>
            <a:r>
              <a:rPr lang="en-US" dirty="0">
                <a:ea typeface="ＭＳ Ｐゴシック" charset="0"/>
                <a:cs typeface="ＭＳ Ｐゴシック" charset="0"/>
              </a:rPr>
              <a:t>hallucinations and delusions: </a:t>
            </a:r>
            <a:r>
              <a:rPr lang="en-US" dirty="0" smtClean="0">
                <a:ea typeface="ＭＳ Ｐゴシック" charset="0"/>
                <a:cs typeface="ＭＳ Ｐゴシック" charset="0"/>
              </a:rPr>
              <a:t> 82%</a:t>
            </a:r>
            <a:r>
              <a:rPr lang="en-US" baseline="0" dirty="0" smtClean="0">
                <a:ea typeface="ＭＳ Ｐゴシック" charset="0"/>
                <a:cs typeface="ＭＳ Ｐゴシック" charset="0"/>
              </a:rPr>
              <a:t> will experience cessation of visions within 30 days of stopping use: </a:t>
            </a:r>
            <a:r>
              <a:rPr lang="en-US" b="1" baseline="0" dirty="0" smtClean="0">
                <a:ea typeface="ＭＳ Ｐゴシック" charset="0"/>
                <a:cs typeface="ＭＳ Ｐゴシック" charset="0"/>
              </a:rPr>
              <a:t>similar to acute schizophrenia</a:t>
            </a:r>
            <a:endParaRPr lang="en-US" baseline="0" dirty="0" smtClean="0">
              <a:ea typeface="ＭＳ Ｐゴシック" charset="0"/>
              <a:cs typeface="ＭＳ Ｐゴシック" charset="0"/>
            </a:endParaRPr>
          </a:p>
          <a:p>
            <a:r>
              <a:rPr lang="en-US" dirty="0" smtClean="0">
                <a:ea typeface="ＭＳ Ｐゴシック" charset="0"/>
                <a:cs typeface="ＭＳ Ｐゴシック" charset="0"/>
              </a:rPr>
              <a:t>Historically: Used </a:t>
            </a:r>
            <a:r>
              <a:rPr lang="en-US" dirty="0">
                <a:ea typeface="ＭＳ Ｐゴシック" charset="0"/>
                <a:cs typeface="ＭＳ Ｐゴシック" charset="0"/>
              </a:rPr>
              <a:t>by truck drivers, military personnel</a:t>
            </a:r>
          </a:p>
          <a:p>
            <a:r>
              <a:rPr lang="en-US" dirty="0">
                <a:ea typeface="ＭＳ Ｐゴシック" charset="0"/>
                <a:cs typeface="ＭＳ Ｐゴシック" charset="0"/>
              </a:rPr>
              <a:t>Increased alertness in soldiers and wards off sleepiness</a:t>
            </a:r>
          </a:p>
          <a:p>
            <a:r>
              <a:rPr lang="en-US" dirty="0">
                <a:ea typeface="ＭＳ Ｐゴシック" charset="0"/>
                <a:cs typeface="ＭＳ Ｐゴシック" charset="0"/>
              </a:rPr>
              <a:t>Banned by </a:t>
            </a:r>
            <a:r>
              <a:rPr lang="en-US" dirty="0" err="1">
                <a:ea typeface="ＭＳ Ｐゴシック" charset="0"/>
                <a:cs typeface="ＭＳ Ｐゴシック" charset="0"/>
              </a:rPr>
              <a:t>olympic</a:t>
            </a:r>
            <a:r>
              <a:rPr lang="en-US" dirty="0">
                <a:ea typeface="ＭＳ Ｐゴシック" charset="0"/>
                <a:cs typeface="ＭＳ Ｐゴシック" charset="0"/>
              </a:rPr>
              <a:t> committee and </a:t>
            </a:r>
            <a:r>
              <a:rPr lang="en-US" dirty="0" err="1">
                <a:ea typeface="ＭＳ Ｐゴシック" charset="0"/>
                <a:cs typeface="ＭＳ Ｐゴシック" charset="0"/>
              </a:rPr>
              <a:t>ncaa</a:t>
            </a:r>
            <a:endParaRPr lang="en-US" dirty="0">
              <a:ea typeface="ＭＳ Ｐゴシック" charset="0"/>
              <a:cs typeface="ＭＳ Ｐゴシック" charset="0"/>
            </a:endParaRPr>
          </a:p>
          <a:p>
            <a:r>
              <a:rPr lang="en-US" dirty="0">
                <a:ea typeface="ＭＳ Ｐゴシック" charset="0"/>
                <a:cs typeface="ＭＳ Ｐゴシック" charset="0"/>
              </a:rPr>
              <a:t>Malnutrition and vitamin deficiencies</a:t>
            </a:r>
          </a:p>
          <a:p>
            <a:endParaRPr lang="en-US" dirty="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5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cs typeface="ＭＳ Ｐゴシック" charset="0"/>
              </a:defRPr>
            </a:lvl1pPr>
            <a:lvl2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2pPr>
            <a:lvl3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3pPr>
            <a:lvl4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4pPr>
            <a:lvl5pPr eaLnBrk="0" hangingPunc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5pPr>
            <a:lvl6pPr marL="2467828"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6pPr>
            <a:lvl7pPr marL="2916525"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7pPr>
            <a:lvl8pPr marL="3365221"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8pPr>
            <a:lvl9pPr marL="3813917" indent="-224348" eaLnBrk="0" fontAlgn="base" hangingPunct="0">
              <a:lnSpc>
                <a:spcPct val="16000"/>
              </a:lnSpc>
              <a:spcBef>
                <a:spcPct val="0"/>
              </a:spcBef>
              <a:spcAft>
                <a:spcPct val="0"/>
              </a:spcAft>
              <a:buClr>
                <a:srgbClr val="000000"/>
              </a:buClr>
              <a:buSzPct val="100000"/>
              <a:buFont typeface="Times New Roman" charset="0"/>
              <a:tabLst>
                <a:tab pos="0" algn="l"/>
                <a:tab pos="448696" algn="l"/>
                <a:tab pos="897392" algn="l"/>
                <a:tab pos="1346088" algn="l"/>
                <a:tab pos="1794784" algn="l"/>
                <a:tab pos="2243480" algn="l"/>
                <a:tab pos="2692176" algn="l"/>
                <a:tab pos="3140873" algn="l"/>
                <a:tab pos="3589569" algn="l"/>
                <a:tab pos="4038265" algn="l"/>
                <a:tab pos="4486961" algn="l"/>
                <a:tab pos="4935657" algn="l"/>
                <a:tab pos="5384353" algn="l"/>
                <a:tab pos="5833049" algn="l"/>
                <a:tab pos="6281745" algn="l"/>
                <a:tab pos="6730441" algn="l"/>
                <a:tab pos="7179137" algn="l"/>
                <a:tab pos="7627833" algn="l"/>
                <a:tab pos="8076529" algn="l"/>
                <a:tab pos="8525226" algn="l"/>
                <a:tab pos="8973922" algn="l"/>
              </a:tabLst>
              <a:defRPr sz="2400" b="1">
                <a:solidFill>
                  <a:schemeClr val="bg1"/>
                </a:solidFill>
                <a:latin typeface="Arial" charset="0"/>
                <a:ea typeface="ＭＳ Ｐゴシック" charset="0"/>
              </a:defRPr>
            </a:lvl9pPr>
          </a:lstStyle>
          <a:p>
            <a:pPr eaLnBrk="1" hangingPunct="1"/>
            <a:fld id="{B6667CFE-7F90-D149-88BE-A5DEE8453623}" type="slidenum">
              <a:rPr lang="en-GB" sz="1200" b="0">
                <a:solidFill>
                  <a:srgbClr val="000000"/>
                </a:solidFill>
              </a:rPr>
              <a:pPr eaLnBrk="1" hangingPunct="1"/>
              <a:t>8</a:t>
            </a:fld>
            <a:endParaRPr lang="en-GB" sz="1200" b="0">
              <a:solidFill>
                <a:srgbClr val="000000"/>
              </a:solidFill>
            </a:endParaRPr>
          </a:p>
        </p:txBody>
      </p:sp>
      <p:sp>
        <p:nvSpPr>
          <p:cNvPr id="46083" name="Text Box 1"/>
          <p:cNvSpPr txBox="1">
            <a:spLocks noChangeArrowheads="1"/>
          </p:cNvSpPr>
          <p:nvPr/>
        </p:nvSpPr>
        <p:spPr bwMode="auto">
          <a:xfrm>
            <a:off x="1155686" y="685606"/>
            <a:ext cx="4540416" cy="3431147"/>
          </a:xfrm>
          <a:prstGeom prst="rect">
            <a:avLst/>
          </a:prstGeom>
          <a:solidFill>
            <a:srgbClr val="FFFFFF"/>
          </a:solidFill>
          <a:ln w="9360">
            <a:solidFill>
              <a:srgbClr val="000000"/>
            </a:solidFill>
            <a:miter lim="800000"/>
            <a:headEnd/>
            <a:tailEnd/>
          </a:ln>
        </p:spPr>
        <p:txBody>
          <a:bodyPr wrap="none" lIns="89739" tIns="44870" rIns="89739" bIns="44870" anchor="ctr"/>
          <a:lstStyle/>
          <a:p>
            <a:endParaRPr lang="en-US"/>
          </a:p>
        </p:txBody>
      </p:sp>
      <p:sp>
        <p:nvSpPr>
          <p:cNvPr id="46084" name="Text Box 2"/>
          <p:cNvSpPr>
            <a:spLocks noGrp="1" noChangeArrowheads="1"/>
          </p:cNvSpPr>
          <p:nvPr>
            <p:ph type="body"/>
          </p:nvPr>
        </p:nvSpPr>
        <p:spPr>
          <a:xfrm>
            <a:off x="686577" y="4344766"/>
            <a:ext cx="5416500" cy="4187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dirty="0" err="1" smtClean="0">
                <a:ea typeface="ＭＳ Ｐゴシック" charset="0"/>
                <a:cs typeface="ＭＳ Ｐゴシック" charset="0"/>
              </a:rPr>
              <a:t>Opiophobia</a:t>
            </a:r>
            <a:r>
              <a:rPr lang="en-US" dirty="0">
                <a:ea typeface="ＭＳ Ｐゴシック" charset="0"/>
                <a:cs typeface="ＭＳ Ｐゴシック" charset="0"/>
              </a:rPr>
              <a:t>: fear of </a:t>
            </a:r>
            <a:r>
              <a:rPr lang="en-US" dirty="0" err="1">
                <a:ea typeface="ＭＳ Ｐゴシック" charset="0"/>
                <a:cs typeface="ＭＳ Ｐゴシック" charset="0"/>
              </a:rPr>
              <a:t>rxing</a:t>
            </a:r>
            <a:r>
              <a:rPr lang="en-US" dirty="0">
                <a:ea typeface="ＭＳ Ｐゴシック" charset="0"/>
                <a:cs typeface="ＭＳ Ｐゴシック" charset="0"/>
              </a:rPr>
              <a:t> opiates, started drug testing </a:t>
            </a:r>
            <a:r>
              <a:rPr lang="en-US" dirty="0" smtClean="0">
                <a:ea typeface="ＭＳ Ｐゴシック" charset="0"/>
                <a:cs typeface="ＭＳ Ｐゴシック" charset="0"/>
              </a:rPr>
              <a:t>patients, story</a:t>
            </a:r>
            <a:r>
              <a:rPr lang="en-US" baseline="0" dirty="0" smtClean="0">
                <a:ea typeface="ＭＳ Ｐゴシック" charset="0"/>
                <a:cs typeface="ＭＳ Ｐゴシック" charset="0"/>
              </a:rPr>
              <a:t> of uncle </a:t>
            </a:r>
            <a:r>
              <a:rPr lang="en-US" baseline="0" dirty="0" err="1" smtClean="0">
                <a:ea typeface="ＭＳ Ｐゴシック" charset="0"/>
                <a:cs typeface="ＭＳ Ｐゴシック" charset="0"/>
              </a:rPr>
              <a:t>dan</a:t>
            </a:r>
            <a:endParaRPr lang="en-US" dirty="0" smtClean="0">
              <a:ea typeface="ＭＳ Ｐゴシック" charset="0"/>
              <a:cs typeface="ＭＳ Ｐゴシック" charset="0"/>
            </a:endParaRPr>
          </a:p>
          <a:p>
            <a:r>
              <a:rPr lang="en-US" dirty="0" smtClean="0">
                <a:ea typeface="ＭＳ Ｐゴシック" charset="0"/>
                <a:cs typeface="ＭＳ Ｐゴシック" charset="0"/>
              </a:rPr>
              <a:t>Maine has the</a:t>
            </a:r>
            <a:r>
              <a:rPr lang="en-US" baseline="0" dirty="0" smtClean="0">
                <a:ea typeface="ＭＳ Ｐゴシック" charset="0"/>
                <a:cs typeface="ＭＳ Ｐゴシック" charset="0"/>
              </a:rPr>
              <a:t> largest painkiller abuse epidemic in the country</a:t>
            </a:r>
            <a:endParaRPr lang="en-US" dirty="0">
              <a:ea typeface="ＭＳ Ｐゴシック" charset="0"/>
              <a:cs typeface="ＭＳ Ｐゴシック" charset="0"/>
            </a:endParaRPr>
          </a:p>
          <a:p>
            <a:r>
              <a:rPr lang="en-US" dirty="0">
                <a:ea typeface="ＭＳ Ｐゴシック" charset="0"/>
                <a:cs typeface="ＭＳ Ｐゴシック" charset="0"/>
              </a:rPr>
              <a:t>Painkillers are the 2</a:t>
            </a:r>
            <a:r>
              <a:rPr lang="en-US" baseline="30000" dirty="0">
                <a:ea typeface="ＭＳ Ｐゴシック" charset="0"/>
                <a:cs typeface="ＭＳ Ｐゴシック" charset="0"/>
              </a:rPr>
              <a:t>nd</a:t>
            </a:r>
            <a:r>
              <a:rPr lang="en-US" dirty="0">
                <a:ea typeface="ＭＳ Ｐゴシック" charset="0"/>
                <a:cs typeface="ＭＳ Ｐゴシック" charset="0"/>
              </a:rPr>
              <a:t> most abused drug in this country</a:t>
            </a:r>
          </a:p>
          <a:p>
            <a:r>
              <a:rPr lang="en-US" dirty="0">
                <a:ea typeface="ＭＳ Ｐゴシック" charset="0"/>
                <a:cs typeface="ＭＳ Ｐゴシック" charset="0"/>
              </a:rPr>
              <a:t>More overdoses than </a:t>
            </a:r>
            <a:r>
              <a:rPr lang="en-US" dirty="0" smtClean="0">
                <a:ea typeface="ＭＳ Ｐゴシック" charset="0"/>
                <a:cs typeface="ＭＳ Ｐゴシック" charset="0"/>
              </a:rPr>
              <a:t>cocaine </a:t>
            </a:r>
            <a:r>
              <a:rPr lang="en-US" dirty="0">
                <a:ea typeface="ＭＳ Ｐゴシック" charset="0"/>
                <a:cs typeface="ＭＳ Ｐゴシック" charset="0"/>
              </a:rPr>
              <a:t>and heroin </a:t>
            </a:r>
            <a:r>
              <a:rPr lang="en-US" dirty="0" smtClean="0">
                <a:ea typeface="ＭＳ Ｐゴシック" charset="0"/>
                <a:cs typeface="ＭＳ Ｐゴシック" charset="0"/>
              </a:rPr>
              <a:t>combined</a:t>
            </a:r>
          </a:p>
          <a:p>
            <a:r>
              <a:rPr lang="en-US" dirty="0" smtClean="0">
                <a:ea typeface="ＭＳ Ｐゴシック" charset="0"/>
                <a:cs typeface="ＭＳ Ｐゴシック" charset="0"/>
              </a:rPr>
              <a:t>93</a:t>
            </a:r>
            <a:r>
              <a:rPr lang="en-US" dirty="0">
                <a:ea typeface="ＭＳ Ｐゴシック" charset="0"/>
                <a:cs typeface="ＭＳ Ｐゴシック" charset="0"/>
              </a:rPr>
              <a:t>% of abusers relapse after one month of rehab 	80 dollars for an 80mg pill</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726" y="685606"/>
            <a:ext cx="4532648" cy="3418653"/>
          </a:xfrm>
        </p:spPr>
      </p:sp>
      <p:sp>
        <p:nvSpPr>
          <p:cNvPr id="3" name="Notes Placeholder 2"/>
          <p:cNvSpPr>
            <a:spLocks noGrp="1"/>
          </p:cNvSpPr>
          <p:nvPr>
            <p:ph type="body" idx="1"/>
          </p:nvPr>
        </p:nvSpPr>
        <p:spPr/>
        <p:txBody>
          <a:bodyPr/>
          <a:lstStyle/>
          <a:p>
            <a:r>
              <a:rPr lang="en-US" dirty="0" smtClean="0"/>
              <a:t>Safe as a cough suppressant in normal dose</a:t>
            </a:r>
          </a:p>
          <a:p>
            <a:pPr eaLnBrk="1" hangingPunct="1"/>
            <a:r>
              <a:rPr lang="en-US" b="1" u="sng" dirty="0">
                <a:latin typeface="Baskerville" charset="0"/>
                <a:cs typeface="Baskerville" charset="0"/>
              </a:rPr>
              <a:t>Calls to poison control centers have increased by 850% in the last 10 years</a:t>
            </a:r>
          </a:p>
          <a:p>
            <a:pPr eaLnBrk="1" hangingPunct="1">
              <a:buFontTx/>
              <a:buChar char="-"/>
            </a:pPr>
            <a:r>
              <a:rPr lang="en-US" dirty="0">
                <a:latin typeface="Baskerville" charset="0"/>
                <a:cs typeface="Baskerville" charset="0"/>
              </a:rPr>
              <a:t>Hallucinations		- Loss of muscle control</a:t>
            </a:r>
          </a:p>
          <a:p>
            <a:pPr eaLnBrk="1" hangingPunct="1">
              <a:buFontTx/>
              <a:buChar char="-"/>
            </a:pPr>
            <a:r>
              <a:rPr lang="en-US" dirty="0">
                <a:latin typeface="Baskerville" charset="0"/>
                <a:cs typeface="Baskerville" charset="0"/>
              </a:rPr>
              <a:t>Paranoia			- Numbness in fingers/toes</a:t>
            </a:r>
          </a:p>
          <a:p>
            <a:pPr eaLnBrk="1" hangingPunct="1">
              <a:buFontTx/>
              <a:buChar char="-"/>
            </a:pPr>
            <a:r>
              <a:rPr lang="en-US" dirty="0">
                <a:latin typeface="Baskerville" charset="0"/>
                <a:cs typeface="Baskerville" charset="0"/>
              </a:rPr>
              <a:t>Slurred speech		- Brain damage/seizure</a:t>
            </a:r>
          </a:p>
          <a:p>
            <a:pPr eaLnBrk="1" hangingPunct="1">
              <a:buFontTx/>
              <a:buChar char="-"/>
            </a:pPr>
            <a:r>
              <a:rPr lang="en-US" dirty="0">
                <a:latin typeface="Baskerville" charset="0"/>
                <a:cs typeface="Baskerville" charset="0"/>
              </a:rPr>
              <a:t>Long term damager to thinking skills: slower in comprehending things</a:t>
            </a:r>
          </a:p>
          <a:p>
            <a:pPr eaLnBrk="1" hangingPunct="1"/>
            <a:endParaRPr lang="en-US" b="1" u="sng" dirty="0">
              <a:latin typeface="Baskerville" charset="0"/>
              <a:cs typeface="Baskerville" charset="0"/>
            </a:endParaRPr>
          </a:p>
          <a:p>
            <a:endParaRPr lang="en-US" dirty="0"/>
          </a:p>
        </p:txBody>
      </p:sp>
      <p:sp>
        <p:nvSpPr>
          <p:cNvPr id="4" name="Slide Number Placeholder 3"/>
          <p:cNvSpPr>
            <a:spLocks noGrp="1"/>
          </p:cNvSpPr>
          <p:nvPr>
            <p:ph type="sldNum" idx="10"/>
          </p:nvPr>
        </p:nvSpPr>
        <p:spPr/>
        <p:txBody>
          <a:bodyPr/>
          <a:lstStyle/>
          <a:p>
            <a:pPr>
              <a:defRPr/>
            </a:pPr>
            <a:fld id="{EE9A0091-3AE2-6942-A4EB-AE321FC25D10}" type="slidenum">
              <a:rPr lang="en-GB" smtClean="0"/>
              <a:pPr>
                <a:defRPr/>
              </a:pPr>
              <a:t>9</a:t>
            </a:fld>
            <a:endParaRPr lang="en-GB"/>
          </a:p>
        </p:txBody>
      </p:sp>
    </p:spTree>
    <p:extLst>
      <p:ext uri="{BB962C8B-B14F-4D97-AF65-F5344CB8AC3E}">
        <p14:creationId xmlns:p14="http://schemas.microsoft.com/office/powerpoint/2010/main" val="3332406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5E9FAF-948A-954F-ABC1-0CBF3BBEA344}" type="datetimeFigureOut">
              <a:rPr lang="en-US" smtClean="0"/>
              <a:t>9/1/14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1885514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5E9FAF-948A-954F-ABC1-0CBF3BBEA344}" type="datetimeFigureOut">
              <a:rPr lang="en-US" smtClean="0"/>
              <a:t>9/1/14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271419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5E9FAF-948A-954F-ABC1-0CBF3BBEA344}" type="datetimeFigureOut">
              <a:rPr lang="en-US" smtClean="0"/>
              <a:t>9/1/14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2625517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5E9FAF-948A-954F-ABC1-0CBF3BBEA344}" type="datetimeFigureOut">
              <a:rPr lang="en-US" smtClean="0"/>
              <a:t>9/1/14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2248771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5E9FAF-948A-954F-ABC1-0CBF3BBEA344}" type="datetimeFigureOut">
              <a:rPr lang="en-US" smtClean="0"/>
              <a:t>9/1/14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1232997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5E9FAF-948A-954F-ABC1-0CBF3BBEA344}" type="datetimeFigureOut">
              <a:rPr lang="en-US" smtClean="0"/>
              <a:t>9/1/14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1976270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5E9FAF-948A-954F-ABC1-0CBF3BBEA344}" type="datetimeFigureOut">
              <a:rPr lang="en-US" smtClean="0"/>
              <a:t>9/1/14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497195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5E9FAF-948A-954F-ABC1-0CBF3BBEA344}" type="datetimeFigureOut">
              <a:rPr lang="en-US" smtClean="0"/>
              <a:t>9/1/14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442634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5E9FAF-948A-954F-ABC1-0CBF3BBEA344}" type="datetimeFigureOut">
              <a:rPr lang="en-US" smtClean="0"/>
              <a:t>9/1/14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189376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E9FAF-948A-954F-ABC1-0CBF3BBEA344}" type="datetimeFigureOut">
              <a:rPr lang="en-US" smtClean="0"/>
              <a:t>9/1/14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3718576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E9FAF-948A-954F-ABC1-0CBF3BBEA344}" type="datetimeFigureOut">
              <a:rPr lang="en-US" smtClean="0"/>
              <a:t>9/1/14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043B5-81A0-6948-B765-1B9F2B2D4E07}" type="slidenum">
              <a:rPr lang="en-US" smtClean="0"/>
              <a:t>‹#›</a:t>
            </a:fld>
            <a:endParaRPr lang="en-US"/>
          </a:p>
        </p:txBody>
      </p:sp>
    </p:spTree>
    <p:extLst>
      <p:ext uri="{BB962C8B-B14F-4D97-AF65-F5344CB8AC3E}">
        <p14:creationId xmlns:p14="http://schemas.microsoft.com/office/powerpoint/2010/main" val="180135009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5E9FAF-948A-954F-ABC1-0CBF3BBEA344}" type="datetimeFigureOut">
              <a:rPr lang="en-US" smtClean="0"/>
              <a:t>9/1/14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7043B5-81A0-6948-B765-1B9F2B2D4E07}" type="slidenum">
              <a:rPr lang="en-US" smtClean="0"/>
              <a:t>‹#›</a:t>
            </a:fld>
            <a:endParaRPr lang="en-US"/>
          </a:p>
        </p:txBody>
      </p:sp>
    </p:spTree>
    <p:extLst>
      <p:ext uri="{BB962C8B-B14F-4D97-AF65-F5344CB8AC3E}">
        <p14:creationId xmlns:p14="http://schemas.microsoft.com/office/powerpoint/2010/main" val="132475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fml0u5bXNSI" TargetMode="External"/><Relationship Id="rId4" Type="http://schemas.openxmlformats.org/officeDocument/2006/relationships/hyperlink" Target="http://www.cnn.com/2013/02/04/health/synthetic-marijuana-irpt/" TargetMode="External"/><Relationship Id="rId5" Type="http://schemas.openxmlformats.org/officeDocument/2006/relationships/hyperlink" Target="https://www.youtube.com/watch?v=dSI-QU4U62E" TargetMode="External"/><Relationship Id="rId6" Type="http://schemas.openxmlformats.org/officeDocument/2006/relationships/image" Target="../media/image9.png"/><Relationship Id="rId7" Type="http://schemas.openxmlformats.org/officeDocument/2006/relationships/hyperlink" Target="http://www.pressherald.com/news/nationworld/synthetic-drugs-cause-surge-in-er-visits_2011-04-07.html?searchterm=k2" TargetMode="External"/><Relationship Id="rId8"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www.youtube.com/watch?v=aF43hwhgRf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hyperlink" Target="http://theweek.com/article/index/232503/does-smoking-pot-as-a-teen-permanently-damage-your-intelligence" TargetMode="External"/><Relationship Id="rId4" Type="http://schemas.openxmlformats.org/officeDocument/2006/relationships/hyperlink" Target="http://oade.nd.edu/educate-yourself-drugs/marijuana-or-cannabis-sativa/"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www.health.harvard.edu/blog/teens-who-smoke-pot-at-risk-for-later-schizophrenia-psychosis-201103071676"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psychologytoday.com/blog/the-teenage-mind/201102/does-marijuana-cause-cancer"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cAw7ypphF1g" TargetMode="External"/><Relationship Id="rId4" Type="http://schemas.openxmlformats.org/officeDocument/2006/relationships/hyperlink" Target="http://www.msnbc.msn.com/id/48969102/ns/health-mens_health/" TargetMode="External"/><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sQ9JKIxGgSs" TargetMode="External"/><Relationship Id="rId4" Type="http://schemas.openxmlformats.org/officeDocument/2006/relationships/hyperlink" Target="http://www.today.com/video/today/31827427" TargetMode="External"/><Relationship Id="rId5"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hyperlink" Target="http://medicalmarijuana.procon.org/view.resource.php?resourceID=00088" TargetMode="External"/><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hyperlink" Target="http://medicalmarijuana.procon.org/view.resource.php?resourceID=000881" TargetMode="External"/><Relationship Id="rId4" Type="http://schemas.openxmlformats.org/officeDocument/2006/relationships/image" Target="../media/image26.png"/><Relationship Id="rId5" Type="http://schemas.openxmlformats.org/officeDocument/2006/relationships/hyperlink" Target="http://www.cnn.com/video/%23/video/health/2011/01/25/dnt.marijuana.drink.kgo" TargetMode="External"/><Relationship Id="rId6"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hyperlink" Target="http://www.pressherald.com/news/nationworld/pot-shaped-candy-sets-city-officials-anti-drug-activists-on-fire-in-buffalo_2011-10-11.html" TargetMode="External"/><Relationship Id="rId4" Type="http://schemas.openxmlformats.org/officeDocument/2006/relationships/image" Target="../media/image28.png"/><Relationship Id="rId5" Type="http://schemas.openxmlformats.org/officeDocument/2006/relationships/hyperlink" Target="http://www.necn.com/01/27/12/Cheeba-Chew-looks-and-feels-like-Tootsie/landing_nation.html?blockID=639912&amp;feedID=4207" TargetMode="External"/><Relationship Id="rId6" Type="http://schemas.openxmlformats.org/officeDocument/2006/relationships/image" Target="../media/image29.png"/><Relationship Id="rId7"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3hKHQM-xed4"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nkSjvNsBHbc" TargetMode="External"/><Relationship Id="rId4" Type="http://schemas.openxmlformats.org/officeDocument/2006/relationships/hyperlink" Target="http://www.cbsnews.com/2300-204_162-10014847-2.html" TargetMode="External"/><Relationship Id="rId5" Type="http://schemas.openxmlformats.org/officeDocument/2006/relationships/image" Target="../media/image3.png"/><Relationship Id="rId6" Type="http://schemas.openxmlformats.org/officeDocument/2006/relationships/hyperlink" Target="http://www.pbs.org/wgbh/pages/frontline/meth/body/faces.html" TargetMode="External"/><Relationship Id="rId7" Type="http://schemas.openxmlformats.org/officeDocument/2006/relationships/image" Target="../media/image4.png"/><Relationship Id="rId8"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index=18&amp;feature=PlayList&amp;v=1XIdSvv6eEA&amp;list=PLED44D7A51F65D394" TargetMode="External"/><Relationship Id="rId4" Type="http://schemas.openxmlformats.org/officeDocument/2006/relationships/hyperlink" Target="http://www.today.com/video/today/50730110%2350730110" TargetMode="External"/><Relationship Id="rId5" Type="http://schemas.openxmlformats.org/officeDocument/2006/relationships/hyperlink" Target="http://www.youtube.com/watch?v=hEiZgEb0SvQ&amp;playnext=1&amp;list=PL1168618228D070E9&amp;feature=results_video" TargetMode="External"/><Relationship Id="rId6"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www.pressherald.com/news/maine-plagued-by-painkiller-habit_2011-01-04.html" TargetMode="External"/><Relationship Id="rId4" Type="http://schemas.openxmlformats.org/officeDocument/2006/relationships/hyperlink" Target="http://www.youtube.com/watch?v=tO6WiuX5WBM&amp;feature=fvwrel" TargetMode="External"/><Relationship Id="rId5" Type="http://schemas.openxmlformats.org/officeDocument/2006/relationships/hyperlink" Target="https://www.youtube.com/watch?v=A001SchjO2U" TargetMode="External"/><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dxmstories.org/" TargetMode="External"/><Relationship Id="rId4" Type="http://schemas.openxmlformats.org/officeDocument/2006/relationships/hyperlink" Target="http://www.foxnews.com/story/0,2933,321574,00.html"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98425" y="0"/>
            <a:ext cx="9045575" cy="1049338"/>
          </a:xfrm>
        </p:spPr>
        <p:txBody>
          <a:bodyPr lIns="0" tIns="0" rIns="0" bIns="0"/>
          <a:lstStyle/>
          <a:p>
            <a:pPr eaLnBrk="1" hangingPunct="1">
              <a:lnSpc>
                <a:spcPct val="52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smtClean="0">
                <a:latin typeface="Baskerville" charset="0"/>
                <a:cs typeface="Baskerville" charset="0"/>
              </a:rPr>
              <a:t>Drug Categories</a:t>
            </a:r>
            <a:endParaRPr lang="en-GB" b="1" dirty="0">
              <a:latin typeface="Baskerville" charset="0"/>
              <a:cs typeface="Baskerville" charset="0"/>
            </a:endParaRPr>
          </a:p>
        </p:txBody>
      </p:sp>
      <p:sp>
        <p:nvSpPr>
          <p:cNvPr id="3074" name="Rectangle 2"/>
          <p:cNvSpPr>
            <a:spLocks noGrp="1" noChangeArrowheads="1"/>
          </p:cNvSpPr>
          <p:nvPr>
            <p:ph type="body" idx="1"/>
          </p:nvPr>
        </p:nvSpPr>
        <p:spPr>
          <a:xfrm>
            <a:off x="304800" y="762000"/>
            <a:ext cx="8588375" cy="5867400"/>
          </a:xfrm>
          <a:solidFill>
            <a:srgbClr val="008000"/>
          </a:solidFill>
        </p:spPr>
        <p:txBody>
          <a:bodyPr lIns="0" tIns="0" rIns="0" bIns="0"/>
          <a:lstStyle/>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a:latin typeface="Baskerville" charset="0"/>
              <a:cs typeface="Baskerville" charset="0"/>
            </a:endParaRP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b="1" u="sng" dirty="0" smtClean="0">
                <a:latin typeface="Baskerville" charset="0"/>
                <a:cs typeface="Baskerville" charset="0"/>
              </a:rPr>
              <a:t>Drug Categories:</a:t>
            </a: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Stimulants: Speed body up, energy, wakefulness, 						decreased appetite	</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Depressants: Slow body down, relaxed, drowsy</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Inhalants: Huffed/sniffed for immediate high</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Narcotics: Most are legal pain killers, very depressing </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	</a:t>
            </a:r>
            <a:r>
              <a:rPr lang="en-GB" sz="2800" dirty="0" smtClean="0">
                <a:latin typeface="Baskerville" charset="0"/>
                <a:cs typeface="Baskerville" charset="0"/>
              </a:rPr>
              <a:t>                    effect on body and functions</a:t>
            </a:r>
            <a:endParaRPr lang="en-GB" sz="2800" dirty="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Anabolic Steroids: Synthetic testosterone, increase </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	</a:t>
            </a:r>
            <a:r>
              <a:rPr lang="en-GB" sz="2800" dirty="0" smtClean="0">
                <a:latin typeface="Baskerville" charset="0"/>
                <a:cs typeface="Baskerville" charset="0"/>
              </a:rPr>
              <a:t>                                muscle strength/size</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Hallucinogens: Change the brain, see and hear things </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	</a:t>
            </a:r>
            <a:r>
              <a:rPr lang="en-GB" sz="2800" dirty="0" smtClean="0">
                <a:latin typeface="Baskerville" charset="0"/>
                <a:cs typeface="Baskerville" charset="0"/>
              </a:rPr>
              <a:t>                           that are NOT there</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p:txBody>
      </p:sp>
    </p:spTree>
    <p:extLst>
      <p:ext uri="{BB962C8B-B14F-4D97-AF65-F5344CB8AC3E}">
        <p14:creationId xmlns:p14="http://schemas.microsoft.com/office/powerpoint/2010/main" val="3267609643"/>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3074"/>
                                        </p:tgtEl>
                                        <p:attrNameLst>
                                          <p:attrName>style.visibility</p:attrName>
                                        </p:attrNameLst>
                                      </p:cBhvr>
                                      <p:to>
                                        <p:strVal val="visible"/>
                                      </p:to>
                                    </p:set>
                                    <p:animEffect transition="in" filter="dissolve">
                                      <p:cBhvr additive="repl">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074">
                                            <p:bg/>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074">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074">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074">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74">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074">
                                            <p:txEl>
                                              <p:pRg st="9" end="9"/>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074">
                                            <p:txEl>
                                              <p:pRg st="10" end="1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074">
                                            <p:txEl>
                                              <p:pRg st="12" end="12"/>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074">
                                            <p:txEl>
                                              <p:pRg st="13" end="13"/>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074">
                                            <p:txEl>
                                              <p:pRg st="15" end="15"/>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074">
                                            <p:txEl>
                                              <p:pRg st="16" end="16"/>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1" nodeType="clickEffect">
                                  <p:stCondLst>
                                    <p:cond delay="0"/>
                                  </p:stCondLst>
                                  <p:childTnLst>
                                    <p:set>
                                      <p:cBhvr>
                                        <p:cTn id="55" dur="1" fill="hold">
                                          <p:stCondLst>
                                            <p:cond delay="0"/>
                                          </p:stCondLst>
                                        </p:cTn>
                                        <p:tgtEl>
                                          <p:spTgt spid="3074">
                                            <p:bg/>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1" nodeType="clickEffect">
                                  <p:stCondLst>
                                    <p:cond delay="0"/>
                                  </p:stCondLst>
                                  <p:childTnLst>
                                    <p:set>
                                      <p:cBhvr>
                                        <p:cTn id="59" dur="1" fill="hold">
                                          <p:stCondLst>
                                            <p:cond delay="0"/>
                                          </p:stCondLst>
                                        </p:cTn>
                                        <p:tgtEl>
                                          <p:spTgt spid="3074">
                                            <p:txEl>
                                              <p:pRg st="1" end="1"/>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1" nodeType="clickEffect">
                                  <p:stCondLst>
                                    <p:cond delay="0"/>
                                  </p:stCondLst>
                                  <p:childTnLst>
                                    <p:set>
                                      <p:cBhvr>
                                        <p:cTn id="63" dur="1" fill="hold">
                                          <p:stCondLst>
                                            <p:cond delay="0"/>
                                          </p:stCondLst>
                                        </p:cTn>
                                        <p:tgtEl>
                                          <p:spTgt spid="3074">
                                            <p:txEl>
                                              <p:pRg st="3" end="3"/>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1" nodeType="clickEffect">
                                  <p:stCondLst>
                                    <p:cond delay="0"/>
                                  </p:stCondLst>
                                  <p:childTnLst>
                                    <p:set>
                                      <p:cBhvr>
                                        <p:cTn id="67" dur="1" fill="hold">
                                          <p:stCondLst>
                                            <p:cond delay="0"/>
                                          </p:stCondLst>
                                        </p:cTn>
                                        <p:tgtEl>
                                          <p:spTgt spid="3074">
                                            <p:txEl>
                                              <p:pRg st="5" end="5"/>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1" nodeType="clickEffect">
                                  <p:stCondLst>
                                    <p:cond delay="0"/>
                                  </p:stCondLst>
                                  <p:childTnLst>
                                    <p:set>
                                      <p:cBhvr>
                                        <p:cTn id="71" dur="1" fill="hold">
                                          <p:stCondLst>
                                            <p:cond delay="0"/>
                                          </p:stCondLst>
                                        </p:cTn>
                                        <p:tgtEl>
                                          <p:spTgt spid="3074">
                                            <p:txEl>
                                              <p:pRg st="7" end="7"/>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1" nodeType="clickEffect">
                                  <p:stCondLst>
                                    <p:cond delay="0"/>
                                  </p:stCondLst>
                                  <p:childTnLst>
                                    <p:set>
                                      <p:cBhvr>
                                        <p:cTn id="75" dur="1" fill="hold">
                                          <p:stCondLst>
                                            <p:cond delay="0"/>
                                          </p:stCondLst>
                                        </p:cTn>
                                        <p:tgtEl>
                                          <p:spTgt spid="3074">
                                            <p:txEl>
                                              <p:pRg st="9" end="9"/>
                                            </p:txEl>
                                          </p:spTgt>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1" nodeType="clickEffect">
                                  <p:stCondLst>
                                    <p:cond delay="0"/>
                                  </p:stCondLst>
                                  <p:childTnLst>
                                    <p:set>
                                      <p:cBhvr>
                                        <p:cTn id="79" dur="1" fill="hold">
                                          <p:stCondLst>
                                            <p:cond delay="0"/>
                                          </p:stCondLst>
                                        </p:cTn>
                                        <p:tgtEl>
                                          <p:spTgt spid="3074">
                                            <p:txEl>
                                              <p:pRg st="10" end="10"/>
                                            </p:txEl>
                                          </p:spTgt>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1" nodeType="clickEffect">
                                  <p:stCondLst>
                                    <p:cond delay="0"/>
                                  </p:stCondLst>
                                  <p:childTnLst>
                                    <p:set>
                                      <p:cBhvr>
                                        <p:cTn id="83" dur="1" fill="hold">
                                          <p:stCondLst>
                                            <p:cond delay="0"/>
                                          </p:stCondLst>
                                        </p:cTn>
                                        <p:tgtEl>
                                          <p:spTgt spid="3074">
                                            <p:txEl>
                                              <p:pRg st="12" end="12"/>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1" nodeType="clickEffect">
                                  <p:stCondLst>
                                    <p:cond delay="0"/>
                                  </p:stCondLst>
                                  <p:childTnLst>
                                    <p:set>
                                      <p:cBhvr>
                                        <p:cTn id="87" dur="1" fill="hold">
                                          <p:stCondLst>
                                            <p:cond delay="0"/>
                                          </p:stCondLst>
                                        </p:cTn>
                                        <p:tgtEl>
                                          <p:spTgt spid="3074">
                                            <p:txEl>
                                              <p:pRg st="13" end="13"/>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1" nodeType="clickEffect">
                                  <p:stCondLst>
                                    <p:cond delay="0"/>
                                  </p:stCondLst>
                                  <p:childTnLst>
                                    <p:set>
                                      <p:cBhvr>
                                        <p:cTn id="91" dur="1" fill="hold">
                                          <p:stCondLst>
                                            <p:cond delay="0"/>
                                          </p:stCondLst>
                                        </p:cTn>
                                        <p:tgtEl>
                                          <p:spTgt spid="3074">
                                            <p:txEl>
                                              <p:pRg st="15" end="15"/>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1" nodeType="clickEffect">
                                  <p:stCondLst>
                                    <p:cond delay="0"/>
                                  </p:stCondLst>
                                  <p:childTnLst>
                                    <p:set>
                                      <p:cBhvr>
                                        <p:cTn id="95" dur="1" fill="hold">
                                          <p:stCondLst>
                                            <p:cond delay="0"/>
                                          </p:stCondLst>
                                        </p:cTn>
                                        <p:tgtEl>
                                          <p:spTgt spid="307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uild="p" animBg="1"/>
      <p:bldP spid="3074" grpId="1"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27125"/>
          </a:xfrm>
        </p:spPr>
        <p:txBody>
          <a:bodyPr/>
          <a:lstStyle/>
          <a:p>
            <a:r>
              <a:rPr lang="en-US" b="1" dirty="0" smtClean="0">
                <a:latin typeface="Baskerville"/>
                <a:cs typeface="Baskerville"/>
              </a:rPr>
              <a:t>Hallucinogenic/Designer Drugs</a:t>
            </a:r>
            <a:endParaRPr lang="en-US" b="1" dirty="0">
              <a:latin typeface="Baskerville"/>
              <a:cs typeface="Baskerville"/>
            </a:endParaRPr>
          </a:p>
        </p:txBody>
      </p:sp>
      <p:sp>
        <p:nvSpPr>
          <p:cNvPr id="7" name="TextBox 6"/>
          <p:cNvSpPr txBox="1"/>
          <p:nvPr/>
        </p:nvSpPr>
        <p:spPr>
          <a:xfrm>
            <a:off x="0" y="-5253344"/>
            <a:ext cx="5715000" cy="15204161"/>
          </a:xfrm>
          <a:prstGeom prst="rect">
            <a:avLst/>
          </a:prstGeom>
          <a:noFill/>
        </p:spPr>
        <p:txBody>
          <a:bodyPr wrap="square" rtlCol="0">
            <a:spAutoFit/>
          </a:bodyPr>
          <a:lstStyle/>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sz="2800" dirty="0">
              <a:solidFill>
                <a:schemeClr val="tx1"/>
              </a:solidFill>
            </a:endParaRPr>
          </a:p>
          <a:p>
            <a:endParaRPr lang="en-US" sz="2800" dirty="0" smtClean="0">
              <a:solidFill>
                <a:schemeClr val="tx1"/>
              </a:solidFill>
            </a:endParaRPr>
          </a:p>
          <a:p>
            <a:endParaRPr lang="en-US" sz="2800" dirty="0">
              <a:solidFill>
                <a:schemeClr val="tx1"/>
              </a:solidFill>
            </a:endParaRPr>
          </a:p>
          <a:p>
            <a:endParaRPr lang="en-US" sz="2800" dirty="0">
              <a:solidFill>
                <a:schemeClr val="tx1"/>
              </a:solidFill>
              <a:latin typeface="Baskerville"/>
              <a:cs typeface="Baskerville"/>
            </a:endParaRPr>
          </a:p>
          <a:p>
            <a:endParaRPr lang="en-US" sz="2800" dirty="0" smtClean="0">
              <a:solidFill>
                <a:schemeClr val="tx1"/>
              </a:solidFill>
              <a:latin typeface="Baskerville"/>
              <a:cs typeface="Baskerville"/>
            </a:endParaRPr>
          </a:p>
          <a:p>
            <a:endParaRPr lang="en-US" sz="2800" dirty="0">
              <a:solidFill>
                <a:schemeClr val="tx1"/>
              </a:solidFill>
              <a:latin typeface="Baskerville"/>
              <a:cs typeface="Baskerville"/>
            </a:endParaRPr>
          </a:p>
          <a:p>
            <a:endParaRPr lang="en-US" sz="2800" dirty="0" smtClean="0">
              <a:solidFill>
                <a:schemeClr val="tx1"/>
              </a:solidFill>
              <a:latin typeface="Baskerville"/>
              <a:cs typeface="Baskerville"/>
            </a:endParaRPr>
          </a:p>
          <a:p>
            <a:endParaRPr lang="en-US" sz="2800" dirty="0">
              <a:solidFill>
                <a:schemeClr val="tx1"/>
              </a:solidFill>
              <a:latin typeface="Baskerville"/>
              <a:cs typeface="Baskerville"/>
            </a:endParaRPr>
          </a:p>
          <a:p>
            <a:endParaRPr lang="en-US" sz="2800" dirty="0" smtClean="0">
              <a:solidFill>
                <a:schemeClr val="tx1"/>
              </a:solidFill>
              <a:latin typeface="Baskerville"/>
              <a:cs typeface="Baskerville"/>
            </a:endParaRPr>
          </a:p>
          <a:p>
            <a:endParaRPr lang="en-US" sz="2800" dirty="0">
              <a:solidFill>
                <a:schemeClr val="tx1"/>
              </a:solidFill>
              <a:latin typeface="Baskerville"/>
              <a:cs typeface="Baskerville"/>
            </a:endParaRPr>
          </a:p>
          <a:p>
            <a:endParaRPr lang="en-US" sz="2800" dirty="0" smtClean="0">
              <a:solidFill>
                <a:schemeClr val="tx1"/>
              </a:solidFill>
              <a:latin typeface="Baskerville"/>
              <a:cs typeface="Baskerville"/>
            </a:endParaRPr>
          </a:p>
          <a:p>
            <a:r>
              <a:rPr lang="en-US" sz="2800" dirty="0" smtClean="0">
                <a:solidFill>
                  <a:schemeClr val="tx1"/>
                </a:solidFill>
                <a:latin typeface="Baskerville"/>
                <a:cs typeface="Baskerville"/>
              </a:rPr>
              <a:t>Synthetic Marijuana</a:t>
            </a:r>
          </a:p>
          <a:p>
            <a:r>
              <a:rPr lang="en-US" sz="2000" b="0" dirty="0" smtClean="0">
                <a:solidFill>
                  <a:schemeClr val="tx1"/>
                </a:solidFill>
                <a:latin typeface="Baskerville"/>
                <a:cs typeface="Baskerville"/>
              </a:rPr>
              <a:t>Also </a:t>
            </a:r>
            <a:r>
              <a:rPr lang="en-US" sz="2000" b="0" dirty="0" smtClean="0">
                <a:solidFill>
                  <a:schemeClr val="tx1"/>
                </a:solidFill>
                <a:latin typeface="Baskerville"/>
                <a:cs typeface="Baskerville"/>
              </a:rPr>
              <a:t>known as K2 or Spice</a:t>
            </a:r>
          </a:p>
          <a:p>
            <a:r>
              <a:rPr lang="en-US" sz="2000" dirty="0" smtClean="0">
                <a:solidFill>
                  <a:schemeClr val="tx1"/>
                </a:solidFill>
                <a:latin typeface="Baskerville"/>
                <a:cs typeface="Baskerville"/>
              </a:rPr>
              <a:t>What </a:t>
            </a:r>
            <a:r>
              <a:rPr lang="en-US" sz="2000" dirty="0" smtClean="0">
                <a:solidFill>
                  <a:schemeClr val="tx1"/>
                </a:solidFill>
                <a:latin typeface="Baskerville"/>
                <a:cs typeface="Baskerville"/>
              </a:rPr>
              <a:t>is it?</a:t>
            </a:r>
          </a:p>
          <a:p>
            <a:r>
              <a:rPr lang="en-US" sz="2000" b="0" dirty="0" smtClean="0">
                <a:solidFill>
                  <a:schemeClr val="tx1"/>
                </a:solidFill>
                <a:latin typeface="Baskerville"/>
                <a:cs typeface="Baskerville"/>
              </a:rPr>
              <a:t>Designer </a:t>
            </a:r>
            <a:r>
              <a:rPr lang="en-US" sz="2000" b="0" dirty="0" smtClean="0">
                <a:solidFill>
                  <a:schemeClr val="tx1"/>
                </a:solidFill>
                <a:latin typeface="Baskerville"/>
                <a:cs typeface="Baskerville"/>
              </a:rPr>
              <a:t>drug marketed as herbal incense</a:t>
            </a:r>
          </a:p>
          <a:p>
            <a:r>
              <a:rPr lang="en-US" sz="2000" b="0" dirty="0" smtClean="0">
                <a:solidFill>
                  <a:schemeClr val="tx1"/>
                </a:solidFill>
                <a:latin typeface="Baskerville"/>
                <a:cs typeface="Baskerville"/>
              </a:rPr>
              <a:t>Spray </a:t>
            </a:r>
            <a:r>
              <a:rPr lang="en-US" sz="2000" b="0" dirty="0" smtClean="0">
                <a:solidFill>
                  <a:schemeClr val="tx1"/>
                </a:solidFill>
                <a:latin typeface="Baskerville"/>
                <a:cs typeface="Baskerville"/>
              </a:rPr>
              <a:t>natural herbs with synthetic chemicals</a:t>
            </a:r>
            <a:endParaRPr lang="en-US" sz="2000" b="0" dirty="0">
              <a:solidFill>
                <a:schemeClr val="tx1"/>
              </a:solidFill>
              <a:latin typeface="Baskerville"/>
              <a:cs typeface="Baskerville"/>
            </a:endParaRPr>
          </a:p>
          <a:p>
            <a:endParaRPr lang="en-US" sz="2000" b="0" dirty="0">
              <a:solidFill>
                <a:schemeClr val="tx1"/>
              </a:solidFill>
              <a:latin typeface="Baskerville"/>
              <a:cs typeface="Baskerville"/>
            </a:endParaRPr>
          </a:p>
          <a:p>
            <a:r>
              <a:rPr lang="en-US" sz="2000" dirty="0" smtClean="0">
                <a:solidFill>
                  <a:schemeClr val="tx1"/>
                </a:solidFill>
                <a:latin typeface="Baskerville"/>
                <a:cs typeface="Baskerville"/>
              </a:rPr>
              <a:t>Laws</a:t>
            </a:r>
            <a:r>
              <a:rPr lang="en-US" sz="2000" dirty="0" smtClean="0">
                <a:solidFill>
                  <a:schemeClr val="tx1"/>
                </a:solidFill>
                <a:latin typeface="Baskerville"/>
                <a:cs typeface="Baskerville"/>
              </a:rPr>
              <a:t>:</a:t>
            </a:r>
          </a:p>
          <a:p>
            <a:r>
              <a:rPr lang="en-US" sz="2000" dirty="0" smtClean="0">
                <a:solidFill>
                  <a:schemeClr val="tx1"/>
                </a:solidFill>
                <a:latin typeface="Baskerville"/>
                <a:cs typeface="Baskerville"/>
              </a:rPr>
              <a:t>Illegal </a:t>
            </a:r>
            <a:r>
              <a:rPr lang="en-US" sz="2000" dirty="0" smtClean="0">
                <a:solidFill>
                  <a:schemeClr val="tx1"/>
                </a:solidFill>
                <a:latin typeface="Baskerville"/>
                <a:cs typeface="Baskerville"/>
              </a:rPr>
              <a:t>as of July 2013 in Maine</a:t>
            </a:r>
          </a:p>
          <a:p>
            <a:r>
              <a:rPr lang="en-US" sz="2000" dirty="0" smtClean="0">
                <a:solidFill>
                  <a:schemeClr val="tx1"/>
                </a:solidFill>
                <a:latin typeface="Baskerville"/>
                <a:cs typeface="Baskerville"/>
              </a:rPr>
              <a:t>Illegal </a:t>
            </a:r>
            <a:r>
              <a:rPr lang="en-US" sz="2000" dirty="0" smtClean="0">
                <a:solidFill>
                  <a:schemeClr val="tx1"/>
                </a:solidFill>
                <a:latin typeface="Baskerville"/>
                <a:cs typeface="Baskerville"/>
              </a:rPr>
              <a:t>at Federal Level, but…</a:t>
            </a:r>
          </a:p>
          <a:p>
            <a:endParaRPr lang="en-US" sz="2000" dirty="0">
              <a:solidFill>
                <a:schemeClr val="tx1"/>
              </a:solidFill>
              <a:latin typeface="Baskerville"/>
              <a:cs typeface="Baskerville"/>
            </a:endParaRPr>
          </a:p>
          <a:p>
            <a:r>
              <a:rPr lang="en-US" sz="2000" dirty="0" smtClean="0">
                <a:solidFill>
                  <a:schemeClr val="tx1"/>
                </a:solidFill>
                <a:latin typeface="Baskerville"/>
                <a:cs typeface="Baskerville"/>
              </a:rPr>
              <a:t>Concerns/Issues:</a:t>
            </a:r>
          </a:p>
          <a:p>
            <a:r>
              <a:rPr lang="en-US" sz="2000" b="0" dirty="0" smtClean="0">
                <a:solidFill>
                  <a:schemeClr val="tx1"/>
                </a:solidFill>
                <a:latin typeface="Baskerville"/>
                <a:cs typeface="Baskerville"/>
              </a:rPr>
              <a:t>NOT </a:t>
            </a:r>
            <a:r>
              <a:rPr lang="en-US" sz="2000" b="0" dirty="0" smtClean="0">
                <a:solidFill>
                  <a:schemeClr val="tx1"/>
                </a:solidFill>
                <a:latin typeface="Baskerville"/>
                <a:cs typeface="Baskerville"/>
              </a:rPr>
              <a:t>the same as marijuana</a:t>
            </a:r>
          </a:p>
          <a:p>
            <a:r>
              <a:rPr lang="en-US" sz="2000" b="0" dirty="0" smtClean="0">
                <a:solidFill>
                  <a:schemeClr val="tx1"/>
                </a:solidFill>
                <a:latin typeface="Baskerville"/>
                <a:cs typeface="Baskerville"/>
              </a:rPr>
              <a:t>Unpredictable </a:t>
            </a:r>
            <a:r>
              <a:rPr lang="en-US" sz="2000" b="0" dirty="0" smtClean="0">
                <a:solidFill>
                  <a:schemeClr val="tx1"/>
                </a:solidFill>
                <a:latin typeface="Baskerville"/>
                <a:cs typeface="Baskerville"/>
              </a:rPr>
              <a:t>effects</a:t>
            </a:r>
            <a:endParaRPr lang="en-US" sz="2000" b="0" dirty="0">
              <a:solidFill>
                <a:schemeClr val="tx1"/>
              </a:solidFill>
              <a:latin typeface="Baskerville"/>
              <a:cs typeface="Baskerville"/>
            </a:endParaRPr>
          </a:p>
          <a:p>
            <a:r>
              <a:rPr lang="en-US" sz="2000" b="0" dirty="0" smtClean="0">
                <a:solidFill>
                  <a:schemeClr val="tx1"/>
                </a:solidFill>
                <a:latin typeface="Baskerville"/>
                <a:cs typeface="Baskerville"/>
              </a:rPr>
              <a:t>Much </a:t>
            </a:r>
            <a:r>
              <a:rPr lang="en-US" sz="2000" b="0" dirty="0" smtClean="0">
                <a:solidFill>
                  <a:schemeClr val="tx1"/>
                </a:solidFill>
                <a:latin typeface="Baskerville"/>
                <a:cs typeface="Baskerville"/>
              </a:rPr>
              <a:t>more intense/dangerous </a:t>
            </a:r>
            <a:r>
              <a:rPr lang="en-US" sz="2000" b="0" dirty="0" smtClean="0">
                <a:solidFill>
                  <a:schemeClr val="tx1"/>
                </a:solidFill>
                <a:latin typeface="Baskerville"/>
                <a:cs typeface="Baskerville"/>
              </a:rPr>
              <a:t>high</a:t>
            </a:r>
            <a:endParaRPr lang="en-US" sz="2000" b="0" dirty="0" smtClean="0">
              <a:solidFill>
                <a:schemeClr val="tx1"/>
              </a:solidFill>
              <a:latin typeface="Baskerville"/>
              <a:cs typeface="Baskerville"/>
            </a:endParaRPr>
          </a:p>
          <a:p>
            <a:r>
              <a:rPr lang="en-US" sz="2000" b="0" dirty="0" smtClean="0">
                <a:solidFill>
                  <a:schemeClr val="tx1"/>
                </a:solidFill>
                <a:latin typeface="Baskerville"/>
                <a:cs typeface="Baskerville"/>
              </a:rPr>
              <a:t>Leading to</a:t>
            </a:r>
            <a:r>
              <a:rPr lang="en-US" sz="2000" b="0" dirty="0" smtClean="0">
                <a:solidFill>
                  <a:schemeClr val="tx1"/>
                </a:solidFill>
                <a:latin typeface="Baskerville"/>
                <a:cs typeface="Baskerville"/>
              </a:rPr>
              <a:t>:</a:t>
            </a:r>
            <a:endParaRPr lang="en-US" sz="2000" b="0" dirty="0">
              <a:solidFill>
                <a:schemeClr val="tx1"/>
              </a:solidFill>
              <a:latin typeface="Baskerville"/>
              <a:cs typeface="Baskerville"/>
            </a:endParaRPr>
          </a:p>
          <a:p>
            <a:pPr marL="342900" indent="-342900">
              <a:buFontTx/>
              <a:buChar char="-"/>
            </a:pPr>
            <a:r>
              <a:rPr lang="en-US" sz="2000" b="0" dirty="0" smtClean="0">
                <a:solidFill>
                  <a:schemeClr val="tx1"/>
                </a:solidFill>
                <a:latin typeface="Baskerville"/>
                <a:cs typeface="Baskerville"/>
              </a:rPr>
              <a:t> Loss of consciousness/</a:t>
            </a:r>
            <a:r>
              <a:rPr lang="en-US" sz="2000" b="0" dirty="0" smtClean="0">
                <a:solidFill>
                  <a:schemeClr val="tx1"/>
                </a:solidFill>
                <a:latin typeface="Baskerville"/>
                <a:cs typeface="Baskerville"/>
              </a:rPr>
              <a:t>seizures</a:t>
            </a:r>
            <a:endParaRPr lang="en-US" sz="2000" b="0" dirty="0" smtClean="0">
              <a:solidFill>
                <a:schemeClr val="tx1"/>
              </a:solidFill>
              <a:latin typeface="Baskerville"/>
              <a:cs typeface="Baskerville"/>
            </a:endParaRPr>
          </a:p>
          <a:p>
            <a:pPr marL="457200" indent="-457200">
              <a:buFontTx/>
              <a:buChar char="-"/>
            </a:pPr>
            <a:r>
              <a:rPr lang="en-US" sz="2000" b="0" dirty="0" smtClean="0">
                <a:solidFill>
                  <a:schemeClr val="tx1"/>
                </a:solidFill>
                <a:latin typeface="Baskerville"/>
                <a:cs typeface="Baskerville"/>
              </a:rPr>
              <a:t>Paranoia &amp; severe </a:t>
            </a:r>
            <a:r>
              <a:rPr lang="en-US" sz="2000" b="0" dirty="0" smtClean="0">
                <a:solidFill>
                  <a:schemeClr val="tx1"/>
                </a:solidFill>
                <a:latin typeface="Baskerville"/>
                <a:cs typeface="Baskerville"/>
              </a:rPr>
              <a:t>anxiety</a:t>
            </a:r>
          </a:p>
          <a:p>
            <a:pPr marL="457200" indent="-457200">
              <a:buFontTx/>
              <a:buChar char="-"/>
            </a:pPr>
            <a:r>
              <a:rPr lang="en-US" sz="2000" b="0" dirty="0" smtClean="0">
                <a:solidFill>
                  <a:schemeClr val="tx1"/>
                </a:solidFill>
                <a:latin typeface="Baskerville"/>
                <a:cs typeface="Baskerville"/>
              </a:rPr>
              <a:t>Psychotic </a:t>
            </a:r>
            <a:r>
              <a:rPr lang="en-US" sz="2000" b="0" dirty="0" smtClean="0">
                <a:solidFill>
                  <a:schemeClr val="tx1"/>
                </a:solidFill>
                <a:latin typeface="Baskerville"/>
                <a:cs typeface="Baskerville"/>
              </a:rPr>
              <a:t>Episodes</a:t>
            </a:r>
          </a:p>
          <a:p>
            <a:r>
              <a:rPr lang="en-US" sz="2800" dirty="0" smtClean="0">
                <a:solidFill>
                  <a:schemeClr val="tx1"/>
                </a:solidFill>
                <a:hlinkClick r:id="rId3"/>
              </a:rPr>
              <a:t>Video</a:t>
            </a:r>
            <a:r>
              <a:rPr lang="en-US" sz="2800" dirty="0" smtClean="0">
                <a:solidFill>
                  <a:schemeClr val="tx1"/>
                </a:solidFill>
              </a:rPr>
              <a:t>		</a:t>
            </a:r>
            <a:r>
              <a:rPr lang="en-US" sz="2800" dirty="0" smtClean="0">
                <a:solidFill>
                  <a:schemeClr val="tx1"/>
                </a:solidFill>
                <a:hlinkClick r:id="rId4"/>
              </a:rPr>
              <a:t>	Emily Bauer</a:t>
            </a:r>
            <a:endParaRPr lang="en-US" sz="2800" dirty="0" smtClean="0">
              <a:solidFill>
                <a:schemeClr val="tx1"/>
              </a:solidFill>
            </a:endParaRPr>
          </a:p>
          <a:p>
            <a:endParaRPr lang="en-US" sz="2800" dirty="0">
              <a:solidFill>
                <a:schemeClr val="tx1"/>
              </a:solidFill>
            </a:endParaRPr>
          </a:p>
          <a:p>
            <a:endParaRPr lang="en-US" sz="2800" dirty="0" smtClean="0">
              <a:solidFill>
                <a:schemeClr val="tx1"/>
              </a:solidFill>
            </a:endParaRPr>
          </a:p>
          <a:p>
            <a:endParaRPr lang="en-US" sz="2800" dirty="0">
              <a:solidFill>
                <a:schemeClr val="tx1"/>
              </a:solidFill>
            </a:endParaRPr>
          </a:p>
          <a:p>
            <a:endParaRPr lang="en-US" sz="2800" dirty="0" smtClean="0">
              <a:solidFill>
                <a:schemeClr val="tx1"/>
              </a:solidFill>
            </a:endParaRPr>
          </a:p>
          <a:p>
            <a:endParaRPr lang="en-US" sz="2800" dirty="0">
              <a:solidFill>
                <a:schemeClr val="tx1"/>
              </a:solidFill>
            </a:endParaRPr>
          </a:p>
          <a:p>
            <a:endParaRPr lang="en-US" sz="2800" dirty="0" smtClean="0">
              <a:solidFill>
                <a:schemeClr val="tx1"/>
              </a:solidFill>
              <a:latin typeface="Baskerville"/>
              <a:cs typeface="Baskerville"/>
            </a:endParaRPr>
          </a:p>
        </p:txBody>
      </p:sp>
      <p:pic>
        <p:nvPicPr>
          <p:cNvPr id="3" name="Picture 2">
            <a:hlinkClick r:id="rId5"/>
          </p:cNvPr>
          <p:cNvPicPr>
            <a:picLocks noChangeAspect="1"/>
          </p:cNvPicPr>
          <p:nvPr/>
        </p:nvPicPr>
        <p:blipFill>
          <a:blip r:embed="rId6"/>
          <a:stretch>
            <a:fillRect/>
          </a:stretch>
        </p:blipFill>
        <p:spPr>
          <a:xfrm>
            <a:off x="5105400" y="838200"/>
            <a:ext cx="3685714" cy="3276600"/>
          </a:xfrm>
          <a:prstGeom prst="rect">
            <a:avLst/>
          </a:prstGeom>
        </p:spPr>
      </p:pic>
      <p:pic>
        <p:nvPicPr>
          <p:cNvPr id="9" name="Picture 3">
            <a:hlinkClick r:id="rId7"/>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638800" y="3962400"/>
            <a:ext cx="2607873" cy="266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8412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6" end="1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7" end="1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8" end="1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9" end="1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0" end="2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22" end="2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23" end="2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24" end="2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26" end="2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7" end="2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28" end="2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29" end="29"/>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30" end="3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31" end="3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
                                            <p:txEl>
                                              <p:pRg st="32" end="32"/>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
                                            <p:txEl>
                                              <p:pRg st="33" end="33"/>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
                                            <p:txEl>
                                              <p:pRg st="34" end="3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Baskerville"/>
                <a:cs typeface="Baskerville"/>
              </a:rPr>
              <a:t>Alcohol 101</a:t>
            </a:r>
            <a:endParaRPr lang="en-US" b="1" dirty="0">
              <a:latin typeface="Baskerville"/>
              <a:cs typeface="Baskerville"/>
            </a:endParaRPr>
          </a:p>
        </p:txBody>
      </p:sp>
      <p:sp>
        <p:nvSpPr>
          <p:cNvPr id="3" name="Content Placeholder 2"/>
          <p:cNvSpPr>
            <a:spLocks noGrp="1"/>
          </p:cNvSpPr>
          <p:nvPr>
            <p:ph idx="1"/>
          </p:nvPr>
        </p:nvSpPr>
        <p:spPr>
          <a:xfrm>
            <a:off x="381000" y="990600"/>
            <a:ext cx="8763000" cy="4513263"/>
          </a:xfrm>
        </p:spPr>
        <p:txBody>
          <a:bodyPr/>
          <a:lstStyle/>
          <a:p>
            <a:endParaRPr lang="en-US" dirty="0">
              <a:latin typeface="Baskerville"/>
              <a:cs typeface="Baskerville"/>
            </a:endParaRPr>
          </a:p>
          <a:p>
            <a:endParaRPr lang="en-US" dirty="0" smtClean="0">
              <a:latin typeface="Baskerville"/>
              <a:cs typeface="Baskerville"/>
            </a:endParaRPr>
          </a:p>
          <a:p>
            <a:r>
              <a:rPr lang="en-US" dirty="0" smtClean="0">
                <a:latin typeface="Baskerville"/>
                <a:cs typeface="Baskerville"/>
              </a:rPr>
              <a:t>Depressant Drug</a:t>
            </a:r>
          </a:p>
          <a:p>
            <a:endParaRPr lang="en-US" dirty="0">
              <a:latin typeface="Baskerville"/>
              <a:cs typeface="Baskerville"/>
            </a:endParaRPr>
          </a:p>
          <a:p>
            <a:endParaRPr lang="en-US" dirty="0" smtClean="0">
              <a:latin typeface="Baskerville"/>
              <a:cs typeface="Baskerville"/>
            </a:endParaRPr>
          </a:p>
          <a:p>
            <a:r>
              <a:rPr lang="en-US" dirty="0" smtClean="0">
                <a:latin typeface="Baskerville"/>
                <a:cs typeface="Baskerville"/>
              </a:rPr>
              <a:t>Systematically impacts brain function (front---back)</a:t>
            </a:r>
            <a:endParaRPr lang="en-US" dirty="0">
              <a:latin typeface="Baskerville"/>
              <a:cs typeface="Baskerville"/>
            </a:endParaRPr>
          </a:p>
        </p:txBody>
      </p:sp>
    </p:spTree>
    <p:extLst>
      <p:ext uri="{BB962C8B-B14F-4D97-AF65-F5344CB8AC3E}">
        <p14:creationId xmlns:p14="http://schemas.microsoft.com/office/powerpoint/2010/main" val="39762980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6575" cy="1477962"/>
          </a:xfrm>
        </p:spPr>
        <p:txBody>
          <a:bodyPr>
            <a:normAutofit/>
          </a:bodyPr>
          <a:lstStyle/>
          <a:p>
            <a:r>
              <a:rPr lang="en-US" sz="4000" b="1" dirty="0" smtClean="0">
                <a:latin typeface="Baskerville"/>
                <a:cs typeface="Baskerville"/>
              </a:rPr>
              <a:t>Factors Impacting </a:t>
            </a:r>
            <a:br>
              <a:rPr lang="en-US" sz="4000" b="1" dirty="0" smtClean="0">
                <a:latin typeface="Baskerville"/>
                <a:cs typeface="Baskerville"/>
              </a:rPr>
            </a:br>
            <a:r>
              <a:rPr lang="en-US" sz="4000" b="1" dirty="0" smtClean="0">
                <a:latin typeface="Baskerville"/>
                <a:cs typeface="Baskerville"/>
              </a:rPr>
              <a:t>Alcohol </a:t>
            </a:r>
            <a:r>
              <a:rPr lang="en-US" sz="4000" b="1" dirty="0" smtClean="0">
                <a:latin typeface="Baskerville"/>
                <a:cs typeface="Baskerville"/>
              </a:rPr>
              <a:t>Absorption</a:t>
            </a:r>
            <a:endParaRPr lang="en-US" sz="4000" b="1" dirty="0">
              <a:latin typeface="Baskerville"/>
              <a:cs typeface="Baskerville"/>
            </a:endParaRPr>
          </a:p>
        </p:txBody>
      </p:sp>
      <p:sp>
        <p:nvSpPr>
          <p:cNvPr id="3" name="Content Placeholder 2"/>
          <p:cNvSpPr>
            <a:spLocks noGrp="1"/>
          </p:cNvSpPr>
          <p:nvPr>
            <p:ph idx="1"/>
          </p:nvPr>
        </p:nvSpPr>
        <p:spPr/>
        <p:txBody>
          <a:bodyPr>
            <a:normAutofit fontScale="70000" lnSpcReduction="20000"/>
          </a:bodyPr>
          <a:lstStyle/>
          <a:p>
            <a:pPr marL="457200" indent="-457200">
              <a:buFontTx/>
              <a:buChar char="-"/>
            </a:pPr>
            <a:r>
              <a:rPr lang="en-US" dirty="0" smtClean="0">
                <a:latin typeface="Baskerville"/>
                <a:cs typeface="Baskerville"/>
              </a:rPr>
              <a:t>Mood</a:t>
            </a:r>
          </a:p>
          <a:p>
            <a:pPr marL="457200" indent="-457200">
              <a:buFontTx/>
              <a:buChar char="-"/>
            </a:pPr>
            <a:endParaRPr lang="en-US" dirty="0">
              <a:latin typeface="Baskerville"/>
              <a:cs typeface="Baskerville"/>
            </a:endParaRPr>
          </a:p>
          <a:p>
            <a:pPr marL="457200" indent="-457200">
              <a:buFontTx/>
              <a:buChar char="-"/>
            </a:pPr>
            <a:r>
              <a:rPr lang="en-US" dirty="0" smtClean="0">
                <a:latin typeface="Baskerville"/>
                <a:cs typeface="Baskerville"/>
              </a:rPr>
              <a:t>Food/Type of Liquids Consumed</a:t>
            </a:r>
          </a:p>
          <a:p>
            <a:pPr marL="457200" indent="-457200">
              <a:buFontTx/>
              <a:buChar char="-"/>
            </a:pPr>
            <a:endParaRPr lang="en-US" dirty="0">
              <a:latin typeface="Baskerville"/>
              <a:cs typeface="Baskerville"/>
            </a:endParaRPr>
          </a:p>
          <a:p>
            <a:pPr marL="457200" indent="-457200">
              <a:buFontTx/>
              <a:buChar char="-"/>
            </a:pPr>
            <a:r>
              <a:rPr lang="en-US" dirty="0" smtClean="0">
                <a:latin typeface="Baskerville"/>
                <a:cs typeface="Baskerville"/>
              </a:rPr>
              <a:t>Gender</a:t>
            </a:r>
          </a:p>
          <a:p>
            <a:pPr marL="457200" indent="-457200">
              <a:buFontTx/>
              <a:buChar char="-"/>
            </a:pPr>
            <a:endParaRPr lang="en-US" dirty="0">
              <a:latin typeface="Baskerville"/>
              <a:cs typeface="Baskerville"/>
            </a:endParaRPr>
          </a:p>
          <a:p>
            <a:pPr marL="457200" indent="-457200">
              <a:buFontTx/>
              <a:buChar char="-"/>
            </a:pPr>
            <a:r>
              <a:rPr lang="en-US" dirty="0" smtClean="0">
                <a:latin typeface="Baskerville"/>
                <a:cs typeface="Baskerville"/>
              </a:rPr>
              <a:t>Health Status: Concussion?</a:t>
            </a:r>
          </a:p>
          <a:p>
            <a:pPr marL="457200" indent="-457200">
              <a:buFontTx/>
              <a:buChar char="-"/>
            </a:pPr>
            <a:endParaRPr lang="en-US" b="1" dirty="0">
              <a:latin typeface="Baskerville"/>
              <a:cs typeface="Baskerville"/>
            </a:endParaRPr>
          </a:p>
          <a:p>
            <a:pPr marL="457200" indent="-457200">
              <a:buFontTx/>
              <a:buChar char="-"/>
            </a:pPr>
            <a:r>
              <a:rPr lang="en-US" dirty="0" smtClean="0">
                <a:latin typeface="Baskerville"/>
                <a:cs typeface="Baskerville"/>
              </a:rPr>
              <a:t>Weight</a:t>
            </a:r>
          </a:p>
          <a:p>
            <a:pPr marL="457200" indent="-457200">
              <a:buFontTx/>
              <a:buChar char="-"/>
            </a:pPr>
            <a:endParaRPr lang="en-US" b="1" dirty="0">
              <a:latin typeface="Baskerville"/>
              <a:cs typeface="Baskerville"/>
            </a:endParaRPr>
          </a:p>
          <a:p>
            <a:pPr marL="457200" indent="-457200">
              <a:buFontTx/>
              <a:buChar char="-"/>
            </a:pPr>
            <a:r>
              <a:rPr lang="en-US" dirty="0" smtClean="0">
                <a:latin typeface="Baskerville"/>
                <a:cs typeface="Baskerville"/>
              </a:rPr>
              <a:t>Speed of Drinking</a:t>
            </a:r>
          </a:p>
          <a:p>
            <a:pPr marL="457200" indent="-457200">
              <a:buFontTx/>
              <a:buChar char="-"/>
            </a:pPr>
            <a:endParaRPr lang="en-US" b="1" dirty="0">
              <a:latin typeface="Baskerville"/>
              <a:cs typeface="Baskerville"/>
            </a:endParaRPr>
          </a:p>
          <a:p>
            <a:pPr marL="457200" indent="-457200">
              <a:buFontTx/>
              <a:buChar char="-"/>
            </a:pPr>
            <a:r>
              <a:rPr lang="en-US" dirty="0" smtClean="0">
                <a:latin typeface="Baskerville"/>
                <a:cs typeface="Baskerville"/>
              </a:rPr>
              <a:t>Amount of Alcohol Consumed</a:t>
            </a:r>
          </a:p>
        </p:txBody>
      </p:sp>
    </p:spTree>
    <p:extLst>
      <p:ext uri="{BB962C8B-B14F-4D97-AF65-F5344CB8AC3E}">
        <p14:creationId xmlns:p14="http://schemas.microsoft.com/office/powerpoint/2010/main" val="27953666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600200" y="990600"/>
            <a:ext cx="5614176" cy="5614176"/>
          </a:xfrm>
          <a:prstGeom prst="rect">
            <a:avLst/>
          </a:prstGeom>
        </p:spPr>
      </p:pic>
      <p:sp>
        <p:nvSpPr>
          <p:cNvPr id="2" name="Title 1"/>
          <p:cNvSpPr>
            <a:spLocks noGrp="1"/>
          </p:cNvSpPr>
          <p:nvPr>
            <p:ph type="ctrTitle"/>
          </p:nvPr>
        </p:nvSpPr>
        <p:spPr>
          <a:xfrm>
            <a:off x="685800" y="304800"/>
            <a:ext cx="7772400" cy="1470025"/>
          </a:xfrm>
        </p:spPr>
        <p:txBody>
          <a:bodyPr/>
          <a:lstStyle/>
          <a:p>
            <a:r>
              <a:rPr lang="en-US" dirty="0" smtClean="0"/>
              <a:t>Differences?</a:t>
            </a:r>
            <a:endParaRPr lang="en-US" dirty="0"/>
          </a:p>
        </p:txBody>
      </p:sp>
    </p:spTree>
    <p:extLst>
      <p:ext uri="{BB962C8B-B14F-4D97-AF65-F5344CB8AC3E}">
        <p14:creationId xmlns:p14="http://schemas.microsoft.com/office/powerpoint/2010/main" val="12578854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ChangeArrowheads="1"/>
          </p:cNvSpPr>
          <p:nvPr>
            <p:ph type="title"/>
          </p:nvPr>
        </p:nvSpPr>
        <p:spPr>
          <a:xfrm>
            <a:off x="685800" y="1184275"/>
            <a:ext cx="7772400" cy="1352550"/>
          </a:xfrm>
        </p:spPr>
        <p:txBody>
          <a:bodyPr/>
          <a:lstStyle/>
          <a:p>
            <a:pPr eaLnBrk="1" hangingPunct="1"/>
            <a:endParaRPr lang="en-US">
              <a:latin typeface="Arial" charset="0"/>
            </a:endParaRPr>
          </a:p>
        </p:txBody>
      </p:sp>
      <p:sp>
        <p:nvSpPr>
          <p:cNvPr id="76802" name="Rectangle 2"/>
          <p:cNvSpPr>
            <a:spLocks noGrp="1" noChangeArrowheads="1"/>
          </p:cNvSpPr>
          <p:nvPr>
            <p:ph type="body" idx="1"/>
          </p:nvPr>
        </p:nvSpPr>
        <p:spPr>
          <a:xfrm>
            <a:off x="685800" y="1981200"/>
            <a:ext cx="7772400" cy="4324350"/>
          </a:xfrm>
        </p:spPr>
        <p:txBody>
          <a:bodyPr/>
          <a:lstStyle/>
          <a:p>
            <a:pPr eaLnBrk="1" hangingPunct="1"/>
            <a:endParaRPr lang="en-US">
              <a:latin typeface="Arial" charset="0"/>
            </a:endParaRPr>
          </a:p>
        </p:txBody>
      </p:sp>
      <p:pic>
        <p:nvPicPr>
          <p:cNvPr id="768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72600"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17571112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a:xfrm>
            <a:off x="685800" y="1184275"/>
            <a:ext cx="7772400" cy="1352550"/>
          </a:xfrm>
        </p:spPr>
        <p:txBody>
          <a:bodyPr/>
          <a:lstStyle/>
          <a:p>
            <a:pPr eaLnBrk="1" hangingPunct="1"/>
            <a:endParaRPr lang="en-US">
              <a:latin typeface="Arial" charset="0"/>
            </a:endParaRPr>
          </a:p>
        </p:txBody>
      </p:sp>
      <p:sp>
        <p:nvSpPr>
          <p:cNvPr id="78850" name="Rectangle 2"/>
          <p:cNvSpPr>
            <a:spLocks noGrp="1" noChangeArrowheads="1"/>
          </p:cNvSpPr>
          <p:nvPr>
            <p:ph type="body" idx="1"/>
          </p:nvPr>
        </p:nvSpPr>
        <p:spPr>
          <a:xfrm>
            <a:off x="685800" y="1981200"/>
            <a:ext cx="7772400" cy="4324350"/>
          </a:xfrm>
        </p:spPr>
        <p:txBody>
          <a:bodyPr/>
          <a:lstStyle/>
          <a:p>
            <a:pPr eaLnBrk="1" hangingPunct="1"/>
            <a:endParaRPr lang="en-US">
              <a:latin typeface="Arial" charset="0"/>
            </a:endParaRPr>
          </a:p>
        </p:txBody>
      </p:sp>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365028504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52500" y="0"/>
            <a:ext cx="7218947" cy="6858000"/>
          </a:xfrm>
          <a:prstGeom prst="rect">
            <a:avLst/>
          </a:prstGeom>
        </p:spPr>
      </p:pic>
    </p:spTree>
    <p:extLst>
      <p:ext uri="{BB962C8B-B14F-4D97-AF65-F5344CB8AC3E}">
        <p14:creationId xmlns:p14="http://schemas.microsoft.com/office/powerpoint/2010/main" val="148605419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dirty="0" smtClean="0">
                <a:latin typeface="Baskerville"/>
                <a:cs typeface="Baskerville"/>
              </a:rPr>
              <a:t>Myths</a:t>
            </a:r>
            <a:endParaRPr lang="en-US" sz="5400" b="1" dirty="0">
              <a:latin typeface="Baskerville"/>
              <a:cs typeface="Baskerville"/>
            </a:endParaRPr>
          </a:p>
        </p:txBody>
      </p:sp>
      <p:sp>
        <p:nvSpPr>
          <p:cNvPr id="3" name="Content Placeholder 2"/>
          <p:cNvSpPr>
            <a:spLocks noGrp="1"/>
          </p:cNvSpPr>
          <p:nvPr>
            <p:ph idx="1"/>
          </p:nvPr>
        </p:nvSpPr>
        <p:spPr/>
        <p:txBody>
          <a:bodyPr/>
          <a:lstStyle/>
          <a:p>
            <a:endParaRPr lang="en-US" dirty="0" smtClean="0"/>
          </a:p>
          <a:p>
            <a:endParaRPr lang="en-US" dirty="0"/>
          </a:p>
          <a:p>
            <a:endParaRPr lang="en-US" dirty="0"/>
          </a:p>
        </p:txBody>
      </p:sp>
      <p:pic>
        <p:nvPicPr>
          <p:cNvPr id="4" name="Picture 3"/>
          <p:cNvPicPr>
            <a:picLocks noChangeAspect="1"/>
          </p:cNvPicPr>
          <p:nvPr/>
        </p:nvPicPr>
        <p:blipFill>
          <a:blip r:embed="rId3"/>
          <a:stretch>
            <a:fillRect/>
          </a:stretch>
        </p:blipFill>
        <p:spPr>
          <a:xfrm>
            <a:off x="457200" y="533400"/>
            <a:ext cx="2679700" cy="3572933"/>
          </a:xfrm>
          <a:prstGeom prst="rect">
            <a:avLst/>
          </a:prstGeom>
        </p:spPr>
      </p:pic>
      <p:pic>
        <p:nvPicPr>
          <p:cNvPr id="5" name="Picture 4"/>
          <p:cNvPicPr>
            <a:picLocks noChangeAspect="1"/>
          </p:cNvPicPr>
          <p:nvPr/>
        </p:nvPicPr>
        <p:blipFill>
          <a:blip r:embed="rId4"/>
          <a:stretch>
            <a:fillRect/>
          </a:stretch>
        </p:blipFill>
        <p:spPr>
          <a:xfrm>
            <a:off x="4419600" y="3733800"/>
            <a:ext cx="3975100" cy="2647821"/>
          </a:xfrm>
          <a:prstGeom prst="rect">
            <a:avLst/>
          </a:prstGeom>
        </p:spPr>
      </p:pic>
      <p:pic>
        <p:nvPicPr>
          <p:cNvPr id="6" name="Picture 5"/>
          <p:cNvPicPr>
            <a:picLocks noChangeAspect="1"/>
          </p:cNvPicPr>
          <p:nvPr/>
        </p:nvPicPr>
        <p:blipFill>
          <a:blip r:embed="rId5"/>
          <a:stretch>
            <a:fillRect/>
          </a:stretch>
        </p:blipFill>
        <p:spPr>
          <a:xfrm>
            <a:off x="1371600" y="3724729"/>
            <a:ext cx="2794000" cy="3133271"/>
          </a:xfrm>
          <a:prstGeom prst="rect">
            <a:avLst/>
          </a:prstGeom>
        </p:spPr>
      </p:pic>
      <p:pic>
        <p:nvPicPr>
          <p:cNvPr id="9" name="Picture 8"/>
          <p:cNvPicPr>
            <a:picLocks noChangeAspect="1"/>
          </p:cNvPicPr>
          <p:nvPr/>
        </p:nvPicPr>
        <p:blipFill>
          <a:blip r:embed="rId6"/>
          <a:stretch>
            <a:fillRect/>
          </a:stretch>
        </p:blipFill>
        <p:spPr>
          <a:xfrm>
            <a:off x="6019800" y="-998"/>
            <a:ext cx="2391965" cy="3733800"/>
          </a:xfrm>
          <a:prstGeom prst="rect">
            <a:avLst/>
          </a:prstGeom>
        </p:spPr>
      </p:pic>
      <p:sp>
        <p:nvSpPr>
          <p:cNvPr id="8" name="Multiply 7"/>
          <p:cNvSpPr/>
          <p:nvPr/>
        </p:nvSpPr>
        <p:spPr bwMode="auto">
          <a:xfrm>
            <a:off x="2418342" y="5516150"/>
            <a:ext cx="822960" cy="82296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a:lstStyle/>
          <a:p>
            <a:endParaRPr lang="en-US"/>
          </a:p>
        </p:txBody>
      </p:sp>
      <p:sp>
        <p:nvSpPr>
          <p:cNvPr id="7" name="Multiply 6"/>
          <p:cNvSpPr/>
          <p:nvPr/>
        </p:nvSpPr>
        <p:spPr bwMode="auto">
          <a:xfrm>
            <a:off x="914400" y="4495800"/>
            <a:ext cx="3733800" cy="2362200"/>
          </a:xfrm>
          <a:prstGeom prst="mathMultiply">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6000"/>
              </a:lnSpc>
              <a:spcBef>
                <a:spcPct val="0"/>
              </a:spcBef>
              <a:spcAft>
                <a:spcPct val="0"/>
              </a:spcAft>
              <a:buClr>
                <a:srgbClr val="000000"/>
              </a:buClr>
              <a:buSzPct val="100000"/>
              <a:buFont typeface="Times New Roman" charset="0"/>
              <a:buNone/>
              <a:tabLst/>
            </a:pPr>
            <a:endParaRPr kumimoji="0" lang="en-US" sz="1800" b="1" i="0" u="none" strike="noStrike" cap="none" normalizeH="0" baseline="0">
              <a:ln>
                <a:noFill/>
              </a:ln>
              <a:solidFill>
                <a:schemeClr val="bg1"/>
              </a:solidFill>
              <a:effectLst/>
              <a:latin typeface="Arial" charset="0"/>
            </a:endParaRPr>
          </a:p>
        </p:txBody>
      </p:sp>
    </p:spTree>
    <p:extLst>
      <p:ext uri="{BB962C8B-B14F-4D97-AF65-F5344CB8AC3E}">
        <p14:creationId xmlns:p14="http://schemas.microsoft.com/office/powerpoint/2010/main" val="7532048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Baskerville"/>
                <a:cs typeface="Baskerville"/>
              </a:rPr>
              <a:t>Signs of Alcohol Poisoning</a:t>
            </a:r>
            <a:endParaRPr lang="en-US" b="1" dirty="0">
              <a:latin typeface="Baskerville"/>
              <a:cs typeface="Baskerville"/>
            </a:endParaRPr>
          </a:p>
        </p:txBody>
      </p:sp>
      <p:sp>
        <p:nvSpPr>
          <p:cNvPr id="3" name="Content Placeholder 2"/>
          <p:cNvSpPr>
            <a:spLocks noGrp="1"/>
          </p:cNvSpPr>
          <p:nvPr>
            <p:ph idx="1"/>
          </p:nvPr>
        </p:nvSpPr>
        <p:spPr>
          <a:xfrm>
            <a:off x="228600" y="1600200"/>
            <a:ext cx="9144000" cy="4513263"/>
          </a:xfrm>
        </p:spPr>
        <p:txBody>
          <a:bodyPr>
            <a:noAutofit/>
          </a:bodyPr>
          <a:lstStyle/>
          <a:p>
            <a:r>
              <a:rPr lang="en-US" sz="2000" dirty="0" smtClean="0">
                <a:latin typeface="Baskerville"/>
                <a:cs typeface="Baskerville"/>
              </a:rPr>
              <a:t>		Vomiting</a:t>
            </a:r>
          </a:p>
          <a:p>
            <a:endParaRPr lang="en-US" sz="2000" dirty="0">
              <a:latin typeface="Baskerville"/>
              <a:cs typeface="Baskerville"/>
            </a:endParaRPr>
          </a:p>
          <a:p>
            <a:r>
              <a:rPr lang="en-US" sz="2000" dirty="0" smtClean="0">
                <a:latin typeface="Baskerville"/>
                <a:cs typeface="Baskerville"/>
              </a:rPr>
              <a:t>		Inability to Walk</a:t>
            </a:r>
          </a:p>
          <a:p>
            <a:endParaRPr lang="en-US" sz="2000" dirty="0">
              <a:latin typeface="Baskerville"/>
              <a:cs typeface="Baskerville"/>
            </a:endParaRPr>
          </a:p>
          <a:p>
            <a:r>
              <a:rPr lang="en-US" sz="2000" dirty="0" smtClean="0">
                <a:latin typeface="Baskerville"/>
                <a:cs typeface="Baskerville"/>
              </a:rPr>
              <a:t>		Cannot be Woken</a:t>
            </a:r>
          </a:p>
          <a:p>
            <a:endParaRPr lang="en-US" sz="2000" dirty="0">
              <a:latin typeface="Baskerville"/>
              <a:cs typeface="Baskerville"/>
            </a:endParaRPr>
          </a:p>
          <a:p>
            <a:r>
              <a:rPr lang="en-US" sz="2000" dirty="0" smtClean="0">
                <a:latin typeface="Baskerville"/>
                <a:cs typeface="Baskerville"/>
              </a:rPr>
              <a:t>		Slow or sporadic breathing</a:t>
            </a:r>
          </a:p>
          <a:p>
            <a:endParaRPr lang="en-US" sz="2000" dirty="0">
              <a:latin typeface="Baskerville"/>
              <a:cs typeface="Baskerville"/>
            </a:endParaRPr>
          </a:p>
          <a:p>
            <a:r>
              <a:rPr lang="en-US" sz="2000" dirty="0" smtClean="0">
                <a:latin typeface="Baskerville"/>
                <a:cs typeface="Baskerville"/>
              </a:rPr>
              <a:t>		Bluish lips or skin</a:t>
            </a:r>
          </a:p>
          <a:p>
            <a:endParaRPr lang="en-US" sz="2000" dirty="0">
              <a:latin typeface="Baskerville"/>
              <a:cs typeface="Baskerville"/>
            </a:endParaRPr>
          </a:p>
          <a:p>
            <a:r>
              <a:rPr lang="en-US" sz="2000" dirty="0" smtClean="0">
                <a:latin typeface="Baskerville"/>
                <a:cs typeface="Baskerville"/>
              </a:rPr>
              <a:t>		Pale</a:t>
            </a:r>
          </a:p>
          <a:p>
            <a:endParaRPr lang="en-US" sz="2000" dirty="0">
              <a:latin typeface="Baskerville"/>
              <a:cs typeface="Baskerville"/>
            </a:endParaRPr>
          </a:p>
          <a:p>
            <a:r>
              <a:rPr lang="en-US" sz="2000" dirty="0" smtClean="0">
                <a:latin typeface="Baskerville"/>
                <a:cs typeface="Baskerville"/>
              </a:rPr>
              <a:t>		Seizures</a:t>
            </a:r>
          </a:p>
          <a:p>
            <a:endParaRPr lang="en-US" sz="2000" dirty="0">
              <a:latin typeface="Baskerville"/>
              <a:cs typeface="Baskerville"/>
            </a:endParaRPr>
          </a:p>
          <a:p>
            <a:endParaRPr lang="en-US" sz="2000" dirty="0" smtClean="0">
              <a:latin typeface="Baskerville"/>
              <a:cs typeface="Baskerville"/>
            </a:endParaRPr>
          </a:p>
          <a:p>
            <a:endParaRPr lang="en-US" sz="2000" dirty="0">
              <a:latin typeface="Baskerville"/>
              <a:cs typeface="Baskerville"/>
            </a:endParaRPr>
          </a:p>
          <a:p>
            <a:endParaRPr lang="en-US" sz="2000" dirty="0" smtClean="0">
              <a:latin typeface="Baskerville"/>
              <a:cs typeface="Baskerville"/>
            </a:endParaRPr>
          </a:p>
          <a:p>
            <a:pPr algn="ctr"/>
            <a:endParaRPr lang="en-US" sz="2000" dirty="0">
              <a:latin typeface="Baskerville"/>
              <a:cs typeface="Baskerville"/>
            </a:endParaRPr>
          </a:p>
          <a:p>
            <a:pPr algn="ctr"/>
            <a:endParaRPr lang="en-US" sz="2000" dirty="0" smtClean="0">
              <a:latin typeface="Baskerville"/>
              <a:cs typeface="Baskerville"/>
            </a:endParaRPr>
          </a:p>
          <a:p>
            <a:pPr algn="ctr"/>
            <a:r>
              <a:rPr lang="en-US" sz="2000" dirty="0" smtClean="0">
                <a:latin typeface="Baskerville"/>
                <a:cs typeface="Baskerville"/>
              </a:rPr>
              <a:t>What would you want a friend to </a:t>
            </a:r>
          </a:p>
          <a:p>
            <a:pPr algn="ctr"/>
            <a:endParaRPr lang="en-US" sz="2000" dirty="0">
              <a:latin typeface="Baskerville"/>
              <a:cs typeface="Baskerville"/>
            </a:endParaRPr>
          </a:p>
          <a:p>
            <a:pPr algn="ctr"/>
            <a:endParaRPr lang="en-US" sz="2000" dirty="0" smtClean="0">
              <a:latin typeface="Baskerville"/>
              <a:cs typeface="Baskerville"/>
            </a:endParaRPr>
          </a:p>
          <a:p>
            <a:pPr algn="ctr"/>
            <a:r>
              <a:rPr lang="en-US" sz="2000" dirty="0" smtClean="0">
                <a:latin typeface="Baskerville"/>
                <a:cs typeface="Baskerville"/>
              </a:rPr>
              <a:t>do if this happened to you??</a:t>
            </a:r>
            <a:endParaRPr lang="en-US" sz="2000" dirty="0">
              <a:latin typeface="Baskerville"/>
              <a:cs typeface="Baskerville"/>
            </a:endParaRPr>
          </a:p>
        </p:txBody>
      </p:sp>
    </p:spTree>
    <p:extLst>
      <p:ext uri="{BB962C8B-B14F-4D97-AF65-F5344CB8AC3E}">
        <p14:creationId xmlns:p14="http://schemas.microsoft.com/office/powerpoint/2010/main" val="823547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22"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r>
              <a:rPr lang="en-US" b="1">
                <a:latin typeface="Baskerville" charset="0"/>
              </a:rPr>
              <a:t>History</a:t>
            </a:r>
          </a:p>
        </p:txBody>
      </p:sp>
      <p:sp>
        <p:nvSpPr>
          <p:cNvPr id="58370" name="Content Placeholder 2"/>
          <p:cNvSpPr>
            <a:spLocks noGrp="1"/>
          </p:cNvSpPr>
          <p:nvPr>
            <p:ph idx="1"/>
          </p:nvPr>
        </p:nvSpPr>
        <p:spPr>
          <a:xfrm>
            <a:off x="76200" y="1066800"/>
            <a:ext cx="9601200" cy="5257800"/>
          </a:xfrm>
        </p:spPr>
        <p:txBody>
          <a:bodyPr>
            <a:normAutofit fontScale="32500" lnSpcReduction="20000"/>
          </a:bodyPr>
          <a:lstStyle/>
          <a:p>
            <a:pPr marL="0" indent="0">
              <a:buNone/>
            </a:pPr>
            <a:endParaRPr lang="en-US" sz="8000" dirty="0">
              <a:latin typeface="Baskerville" charset="0"/>
            </a:endParaRPr>
          </a:p>
          <a:p>
            <a:r>
              <a:rPr lang="en-US" sz="8000" dirty="0">
                <a:latin typeface="Baskerville" charset="0"/>
              </a:rPr>
              <a:t>1919-1933: Alcohol Prohibition/Marijuana </a:t>
            </a:r>
            <a:r>
              <a:rPr lang="en-US" sz="8000" dirty="0" smtClean="0">
                <a:latin typeface="Baskerville" charset="0"/>
              </a:rPr>
              <a:t>Menace</a:t>
            </a:r>
            <a:endParaRPr lang="en-US" sz="8000" dirty="0">
              <a:latin typeface="Baskerville" charset="0"/>
            </a:endParaRPr>
          </a:p>
          <a:p>
            <a:r>
              <a:rPr lang="en-US" sz="8000" dirty="0">
                <a:latin typeface="Baskerville" charset="0"/>
              </a:rPr>
              <a:t>1937: Marijuana Tax </a:t>
            </a:r>
            <a:r>
              <a:rPr lang="en-US" sz="8000" dirty="0" smtClean="0">
                <a:latin typeface="Baskerville" charset="0"/>
              </a:rPr>
              <a:t>Act</a:t>
            </a:r>
            <a:endParaRPr lang="en-US" sz="8000" dirty="0">
              <a:latin typeface="Baskerville" charset="0"/>
            </a:endParaRPr>
          </a:p>
          <a:p>
            <a:r>
              <a:rPr lang="en-US" sz="8000" dirty="0">
                <a:latin typeface="Baskerville" charset="0"/>
              </a:rPr>
              <a:t>1944-60’s: Reports reveal change in </a:t>
            </a:r>
            <a:r>
              <a:rPr lang="en-US" sz="8000" dirty="0" smtClean="0">
                <a:latin typeface="Baskerville" charset="0"/>
              </a:rPr>
              <a:t>effects</a:t>
            </a:r>
            <a:endParaRPr lang="en-US" sz="8000" dirty="0">
              <a:latin typeface="Baskerville" charset="0"/>
            </a:endParaRPr>
          </a:p>
          <a:p>
            <a:r>
              <a:rPr lang="en-US" sz="8000" dirty="0">
                <a:latin typeface="Baskerville" charset="0"/>
              </a:rPr>
              <a:t>1970: Controlled </a:t>
            </a:r>
            <a:r>
              <a:rPr lang="en-US" sz="8000" dirty="0" smtClean="0">
                <a:latin typeface="Baskerville" charset="0"/>
              </a:rPr>
              <a:t>Substances Act</a:t>
            </a:r>
            <a:endParaRPr lang="en-US" sz="8000" dirty="0">
              <a:latin typeface="Baskerville" charset="0"/>
            </a:endParaRPr>
          </a:p>
          <a:p>
            <a:r>
              <a:rPr lang="en-US" sz="8000" dirty="0">
                <a:latin typeface="Baskerville" charset="0"/>
              </a:rPr>
              <a:t>1996: First Medical </a:t>
            </a:r>
            <a:r>
              <a:rPr lang="en-US" sz="8000" dirty="0" smtClean="0">
                <a:latin typeface="Baskerville" charset="0"/>
              </a:rPr>
              <a:t>Approval</a:t>
            </a:r>
            <a:endParaRPr lang="en-US" sz="8000" dirty="0">
              <a:latin typeface="Baskerville" charset="0"/>
            </a:endParaRPr>
          </a:p>
          <a:p>
            <a:r>
              <a:rPr lang="en-US" sz="8000" dirty="0">
                <a:latin typeface="Baskerville" charset="0"/>
              </a:rPr>
              <a:t>1996-</a:t>
            </a:r>
            <a:r>
              <a:rPr lang="en-US" sz="8000" dirty="0" smtClean="0">
                <a:latin typeface="Baskerville" charset="0"/>
              </a:rPr>
              <a:t>2014: </a:t>
            </a:r>
            <a:r>
              <a:rPr lang="en-US" sz="8000" dirty="0">
                <a:latin typeface="Baskerville" charset="0"/>
              </a:rPr>
              <a:t>More states legalize for medicinal </a:t>
            </a:r>
            <a:r>
              <a:rPr lang="en-US" sz="8000" dirty="0" smtClean="0">
                <a:latin typeface="Baskerville" charset="0"/>
              </a:rPr>
              <a:t>purposes</a:t>
            </a:r>
            <a:endParaRPr lang="en-US" sz="8000" dirty="0" smtClean="0">
              <a:latin typeface="Baskerville" charset="0"/>
            </a:endParaRPr>
          </a:p>
          <a:p>
            <a:r>
              <a:rPr lang="en-US" sz="8000" dirty="0" smtClean="0">
                <a:latin typeface="Baskerville" charset="0"/>
              </a:rPr>
              <a:t>2005: Federal law trumps state law </a:t>
            </a:r>
            <a:r>
              <a:rPr lang="en-US" sz="8000" dirty="0" smtClean="0">
                <a:latin typeface="Baskerville" charset="0"/>
              </a:rPr>
              <a:t>upheld</a:t>
            </a:r>
            <a:endParaRPr lang="en-US" sz="8000" dirty="0">
              <a:latin typeface="Arial" charset="0"/>
            </a:endParaRPr>
          </a:p>
          <a:p>
            <a:r>
              <a:rPr lang="en-US" sz="8000" dirty="0">
                <a:latin typeface="Baskerville" charset="0"/>
              </a:rPr>
              <a:t>June 2011: Schedule I </a:t>
            </a:r>
            <a:r>
              <a:rPr lang="en-US" sz="8000" dirty="0" smtClean="0">
                <a:latin typeface="Baskerville" charset="0"/>
              </a:rPr>
              <a:t>Debated/</a:t>
            </a:r>
            <a:r>
              <a:rPr lang="en-US" sz="8000" dirty="0" smtClean="0">
                <a:latin typeface="Baskerville" charset="0"/>
              </a:rPr>
              <a:t>Decriminalization</a:t>
            </a:r>
            <a:endParaRPr lang="en-US" sz="8000" dirty="0">
              <a:latin typeface="Baskerville" charset="0"/>
            </a:endParaRPr>
          </a:p>
          <a:p>
            <a:r>
              <a:rPr lang="en-US" sz="8000" dirty="0" smtClean="0">
                <a:latin typeface="Baskerville" charset="0"/>
              </a:rPr>
              <a:t>Nov 2012: Colorado and Washington first to…</a:t>
            </a:r>
            <a:r>
              <a:rPr lang="en-US" sz="8000" dirty="0" smtClean="0">
                <a:latin typeface="Baskerville" charset="0"/>
                <a:hlinkClick r:id="rId3"/>
              </a:rPr>
              <a:t>video</a:t>
            </a:r>
            <a:endParaRPr lang="en-US" sz="8000" dirty="0" smtClean="0">
              <a:latin typeface="Baskerville" charset="0"/>
            </a:endParaRPr>
          </a:p>
          <a:p>
            <a:r>
              <a:rPr lang="en-US" sz="8000" dirty="0" smtClean="0">
                <a:latin typeface="Baskerville" charset="0"/>
              </a:rPr>
              <a:t>Nov 2013: Portland, ME legalizes marijuana </a:t>
            </a:r>
            <a:endParaRPr lang="en-US" sz="8000" dirty="0">
              <a:latin typeface="Baskerville" charset="0"/>
            </a:endParaRPr>
          </a:p>
          <a:p>
            <a:endParaRPr lang="en-US" dirty="0">
              <a:latin typeface="Baskerville" charset="0"/>
            </a:endParaRPr>
          </a:p>
          <a:p>
            <a:endParaRPr lang="en-US" dirty="0">
              <a:latin typeface="Baskerville" charset="0"/>
            </a:endParaRPr>
          </a:p>
          <a:p>
            <a:endParaRPr lang="en-US" dirty="0">
              <a:latin typeface="Baskerville" charset="0"/>
            </a:endParaRPr>
          </a:p>
          <a:p>
            <a:endParaRPr lang="en-US" dirty="0">
              <a:latin typeface="Arial" charset="0"/>
            </a:endParaRPr>
          </a:p>
          <a:p>
            <a:endParaRPr lang="en-US" dirty="0">
              <a:latin typeface="Arial" charset="0"/>
            </a:endParaRPr>
          </a:p>
        </p:txBody>
      </p:sp>
    </p:spTree>
    <p:extLst>
      <p:ext uri="{BB962C8B-B14F-4D97-AF65-F5344CB8AC3E}">
        <p14:creationId xmlns:p14="http://schemas.microsoft.com/office/powerpoint/2010/main" val="818017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837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37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37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837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37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837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8370">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837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6575" cy="1858962"/>
          </a:xfrm>
        </p:spPr>
        <p:txBody>
          <a:bodyPr/>
          <a:lstStyle/>
          <a:p>
            <a:r>
              <a:rPr lang="en-US" sz="4000" b="1" dirty="0" smtClean="0">
                <a:latin typeface="Baskerville"/>
                <a:cs typeface="Baskerville"/>
              </a:rPr>
              <a:t>Continued Drug Use Leads To…</a:t>
            </a:r>
            <a:endParaRPr lang="en-US" sz="4000" b="1" dirty="0">
              <a:latin typeface="Baskerville"/>
              <a:cs typeface="Baskerville"/>
            </a:endParaRPr>
          </a:p>
        </p:txBody>
      </p:sp>
      <p:sp>
        <p:nvSpPr>
          <p:cNvPr id="3" name="Content Placeholder 2"/>
          <p:cNvSpPr>
            <a:spLocks noGrp="1"/>
          </p:cNvSpPr>
          <p:nvPr>
            <p:ph idx="1"/>
          </p:nvPr>
        </p:nvSpPr>
        <p:spPr>
          <a:xfrm>
            <a:off x="457200" y="1600200"/>
            <a:ext cx="8686800" cy="4513263"/>
          </a:xfrm>
        </p:spPr>
        <p:txBody>
          <a:bodyPr/>
          <a:lstStyle/>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b="1" u="sng" dirty="0">
                <a:latin typeface="Baskerville" charset="0"/>
                <a:cs typeface="Baskerville" charset="0"/>
              </a:rPr>
              <a:t>Addiction: </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b="1" u="sng" dirty="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dirty="0">
                <a:latin typeface="Baskerville" charset="0"/>
                <a:cs typeface="Baskerville" charset="0"/>
              </a:rPr>
              <a:t>Dependence on a drug/medication</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dirty="0">
                <a:latin typeface="Baskerville" charset="0"/>
                <a:cs typeface="Baskerville" charset="0"/>
              </a:rPr>
              <a:t>Intense craving		- Interferes with life</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dirty="0">
                <a:latin typeface="Baskerville" charset="0"/>
                <a:cs typeface="Baskerville" charset="0"/>
              </a:rPr>
              <a:t>Difficult to quit on own</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b="1" dirty="0" smtClean="0">
              <a:latin typeface="Baskerville" charset="0"/>
              <a:cs typeface="Baskerville" charset="0"/>
            </a:endParaRP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b="1" dirty="0" smtClean="0">
                <a:latin typeface="Baskerville" charset="0"/>
                <a:cs typeface="Baskerville" charset="0"/>
              </a:rPr>
              <a:t>Addiction is characterized by…</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b="1" dirty="0">
              <a:latin typeface="Baskerville" charset="0"/>
              <a:cs typeface="Baskerville" charset="0"/>
            </a:endParaRP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b="1" dirty="0" smtClean="0">
                <a:latin typeface="Baskerville" charset="0"/>
                <a:cs typeface="Baskerville" charset="0"/>
              </a:rPr>
              <a:t>Tolerance </a:t>
            </a:r>
            <a:r>
              <a:rPr lang="en-GB" b="1" dirty="0">
                <a:latin typeface="Baskerville" charset="0"/>
                <a:cs typeface="Baskerville" charset="0"/>
              </a:rPr>
              <a:t>&amp; Withdrawal</a:t>
            </a: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b="1" dirty="0">
              <a:latin typeface="Baskerville" charset="0"/>
              <a:cs typeface="Baskerville" charset="0"/>
            </a:endParaRP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dirty="0">
                <a:latin typeface="Baskerville" charset="0"/>
                <a:cs typeface="Baskerville" charset="0"/>
              </a:rPr>
              <a:t>Needing more to get the same effects</a:t>
            </a:r>
          </a:p>
          <a:p>
            <a:pPr marL="457200" indent="-457200" eaLnBrk="1" hangingPunct="1">
              <a:lnSpc>
                <a:spcPct val="52000"/>
              </a:lnSpc>
              <a:buFontTx/>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dirty="0">
                <a:latin typeface="Baskerville" charset="0"/>
                <a:cs typeface="Baskerville" charset="0"/>
              </a:rPr>
              <a:t>Side effects when you don’t have a drug</a:t>
            </a:r>
          </a:p>
          <a:p>
            <a:endParaRPr lang="en-US" dirty="0"/>
          </a:p>
        </p:txBody>
      </p:sp>
    </p:spTree>
    <p:extLst>
      <p:ext uri="{BB962C8B-B14F-4D97-AF65-F5344CB8AC3E}">
        <p14:creationId xmlns:p14="http://schemas.microsoft.com/office/powerpoint/2010/main" val="1535344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r>
              <a:rPr lang="en-US" b="1">
                <a:latin typeface="Baskerville" charset="0"/>
              </a:rPr>
              <a:t>Marijuana 101</a:t>
            </a:r>
          </a:p>
        </p:txBody>
      </p:sp>
      <p:sp>
        <p:nvSpPr>
          <p:cNvPr id="56322" name="Content Placeholder 2"/>
          <p:cNvSpPr>
            <a:spLocks noGrp="1"/>
          </p:cNvSpPr>
          <p:nvPr>
            <p:ph idx="1"/>
          </p:nvPr>
        </p:nvSpPr>
        <p:spPr>
          <a:xfrm>
            <a:off x="381000" y="1295400"/>
            <a:ext cx="8156575" cy="4513263"/>
          </a:xfrm>
        </p:spPr>
        <p:txBody>
          <a:bodyPr>
            <a:normAutofit fontScale="32500" lnSpcReduction="20000"/>
          </a:bodyPr>
          <a:lstStyle/>
          <a:p>
            <a:endParaRPr lang="en-US" dirty="0">
              <a:latin typeface="Baskerville" charset="0"/>
            </a:endParaRPr>
          </a:p>
          <a:p>
            <a:endParaRPr lang="en-US" dirty="0">
              <a:latin typeface="Baskerville" charset="0"/>
            </a:endParaRPr>
          </a:p>
          <a:p>
            <a:r>
              <a:rPr lang="en-US" dirty="0">
                <a:latin typeface="Baskerville" charset="0"/>
              </a:rPr>
              <a:t>Drug Effect:</a:t>
            </a:r>
          </a:p>
          <a:p>
            <a:endParaRPr lang="en-US" dirty="0">
              <a:latin typeface="Baskerville" charset="0"/>
            </a:endParaRPr>
          </a:p>
          <a:p>
            <a:endParaRPr lang="en-US" dirty="0">
              <a:latin typeface="Baskerville" charset="0"/>
            </a:endParaRPr>
          </a:p>
          <a:p>
            <a:endParaRPr lang="en-US" dirty="0">
              <a:latin typeface="Baskerville" charset="0"/>
            </a:endParaRPr>
          </a:p>
          <a:p>
            <a:r>
              <a:rPr lang="en-US" dirty="0">
                <a:latin typeface="Baskerville" charset="0"/>
              </a:rPr>
              <a:t>Comes From/Chemicals:</a:t>
            </a:r>
          </a:p>
          <a:p>
            <a:endParaRPr lang="en-US" dirty="0">
              <a:latin typeface="Baskerville" charset="0"/>
            </a:endParaRPr>
          </a:p>
          <a:p>
            <a:endParaRPr lang="en-US" dirty="0">
              <a:latin typeface="Baskerville" charset="0"/>
            </a:endParaRPr>
          </a:p>
          <a:p>
            <a:endParaRPr lang="en-US" dirty="0">
              <a:latin typeface="Baskerville" charset="0"/>
            </a:endParaRPr>
          </a:p>
          <a:p>
            <a:r>
              <a:rPr lang="en-US" dirty="0">
                <a:latin typeface="Baskerville" charset="0"/>
              </a:rPr>
              <a:t>Method of Use:</a:t>
            </a:r>
          </a:p>
          <a:p>
            <a:endParaRPr lang="en-US" dirty="0">
              <a:latin typeface="Baskerville" charset="0"/>
            </a:endParaRPr>
          </a:p>
          <a:p>
            <a:endParaRPr lang="en-US" dirty="0">
              <a:latin typeface="Baskerville" charset="0"/>
            </a:endParaRPr>
          </a:p>
          <a:p>
            <a:endParaRPr lang="en-US" dirty="0">
              <a:latin typeface="Baskerville" charset="0"/>
            </a:endParaRPr>
          </a:p>
          <a:p>
            <a:r>
              <a:rPr lang="en-US" dirty="0">
                <a:latin typeface="Baskerville" charset="0"/>
              </a:rPr>
              <a:t>Duration of Effects:</a:t>
            </a:r>
          </a:p>
          <a:p>
            <a:endParaRPr lang="en-US" dirty="0">
              <a:latin typeface="Baskerville" charset="0"/>
            </a:endParaRPr>
          </a:p>
          <a:p>
            <a:endParaRPr lang="en-US" dirty="0">
              <a:latin typeface="Baskerville" charset="0"/>
            </a:endParaRPr>
          </a:p>
          <a:p>
            <a:endParaRPr lang="en-US" dirty="0">
              <a:latin typeface="Baskerville" charset="0"/>
            </a:endParaRPr>
          </a:p>
          <a:p>
            <a:r>
              <a:rPr lang="en-US" dirty="0">
                <a:latin typeface="Baskerville" charset="0"/>
              </a:rPr>
              <a:t>Legal Status</a:t>
            </a:r>
            <a:r>
              <a:rPr lang="en-US" dirty="0" smtClean="0">
                <a:latin typeface="Baskerville" charset="0"/>
              </a:rPr>
              <a:t>:</a:t>
            </a:r>
          </a:p>
          <a:p>
            <a:endParaRPr lang="en-US" dirty="0">
              <a:latin typeface="Baskerville" charset="0"/>
            </a:endParaRPr>
          </a:p>
          <a:p>
            <a:endParaRPr lang="en-US" dirty="0" smtClean="0">
              <a:latin typeface="Baskerville" charset="0"/>
            </a:endParaRPr>
          </a:p>
          <a:p>
            <a:endParaRPr lang="en-US" dirty="0" smtClean="0">
              <a:latin typeface="Baskerville" charset="0"/>
            </a:endParaRPr>
          </a:p>
          <a:p>
            <a:r>
              <a:rPr lang="en-US" dirty="0" smtClean="0">
                <a:latin typeface="Baskerville" charset="0"/>
              </a:rPr>
              <a:t>Today vs. 20 years ago?</a:t>
            </a:r>
          </a:p>
          <a:p>
            <a:endParaRPr lang="en-US" dirty="0">
              <a:latin typeface="Baskerville" charset="0"/>
            </a:endParaRPr>
          </a:p>
          <a:p>
            <a:endParaRPr lang="en-US" dirty="0">
              <a:latin typeface="Baskerville" charset="0"/>
            </a:endParaRPr>
          </a:p>
          <a:p>
            <a:endParaRPr lang="en-US" dirty="0" smtClean="0">
              <a:latin typeface="Baskerville" charset="0"/>
            </a:endParaRPr>
          </a:p>
          <a:p>
            <a:endParaRPr lang="en-US" dirty="0">
              <a:latin typeface="Baskerville" charset="0"/>
            </a:endParaRPr>
          </a:p>
          <a:p>
            <a:endParaRPr lang="en-US" dirty="0">
              <a:latin typeface="Baskerville" charset="0"/>
            </a:endParaRPr>
          </a:p>
          <a:p>
            <a:endParaRPr lang="en-US" dirty="0">
              <a:latin typeface="Baskerville" charset="0"/>
            </a:endParaRPr>
          </a:p>
          <a:p>
            <a:endParaRPr lang="en-US" dirty="0">
              <a:latin typeface="Baskerville" charset="0"/>
            </a:endParaRPr>
          </a:p>
          <a:p>
            <a:endParaRPr lang="en-US" dirty="0">
              <a:latin typeface="Baskerville" charset="0"/>
            </a:endParaRPr>
          </a:p>
          <a:p>
            <a:endParaRPr lang="en-US" dirty="0">
              <a:latin typeface="Baskerville" charset="0"/>
            </a:endParaRPr>
          </a:p>
          <a:p>
            <a:endParaRPr lang="en-US" dirty="0">
              <a:latin typeface="Arial" charset="0"/>
            </a:endParaRPr>
          </a:p>
        </p:txBody>
      </p:sp>
      <p:pic>
        <p:nvPicPr>
          <p:cNvPr id="5632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447800"/>
            <a:ext cx="3009900" cy="225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533400" y="381000"/>
            <a:ext cx="7874000" cy="6134396"/>
          </a:xfrm>
          <a:prstGeom prst="rect">
            <a:avLst/>
          </a:prstGeom>
        </p:spPr>
      </p:pic>
    </p:spTree>
    <p:extLst>
      <p:ext uri="{BB962C8B-B14F-4D97-AF65-F5344CB8AC3E}">
        <p14:creationId xmlns:p14="http://schemas.microsoft.com/office/powerpoint/2010/main" val="17799001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p:txBody>
          <a:bodyPr/>
          <a:lstStyle/>
          <a:p>
            <a:r>
              <a:rPr lang="en-US" b="1">
                <a:latin typeface="Baskerville" charset="0"/>
              </a:rPr>
              <a:t>Marijuana 101</a:t>
            </a:r>
          </a:p>
        </p:txBody>
      </p:sp>
      <p:sp>
        <p:nvSpPr>
          <p:cNvPr id="52226" name="Content Placeholder 2"/>
          <p:cNvSpPr>
            <a:spLocks noGrp="1"/>
          </p:cNvSpPr>
          <p:nvPr>
            <p:ph idx="1"/>
          </p:nvPr>
        </p:nvSpPr>
        <p:spPr>
          <a:xfrm>
            <a:off x="381000" y="1371600"/>
            <a:ext cx="8763000" cy="5224559"/>
          </a:xfrm>
        </p:spPr>
        <p:txBody>
          <a:bodyPr>
            <a:normAutofit fontScale="25000" lnSpcReduction="20000"/>
          </a:bodyPr>
          <a:lstStyle/>
          <a:p>
            <a:pPr>
              <a:defRPr/>
            </a:pPr>
            <a:endParaRPr lang="en-US" sz="4300" dirty="0">
              <a:latin typeface="Baskerville" charset="0"/>
            </a:endParaRPr>
          </a:p>
          <a:p>
            <a:pPr>
              <a:defRPr/>
            </a:pPr>
            <a:r>
              <a:rPr lang="en-US" sz="6200" b="1" u="sng" dirty="0">
                <a:latin typeface="Baskerville" charset="0"/>
              </a:rPr>
              <a:t>Common Effects from Smoking Marijuana: </a:t>
            </a:r>
            <a:endParaRPr lang="en-US" sz="6200" dirty="0" smtClean="0">
              <a:latin typeface="Baskerville" charset="0"/>
            </a:endParaRPr>
          </a:p>
          <a:p>
            <a:pPr marL="0" indent="0">
              <a:defRPr/>
            </a:pPr>
            <a:endParaRPr lang="en-US" sz="6200" dirty="0">
              <a:latin typeface="Baskerville" charset="0"/>
            </a:endParaRPr>
          </a:p>
          <a:p>
            <a:pPr>
              <a:buFontTx/>
              <a:buChar char="-"/>
              <a:defRPr/>
            </a:pPr>
            <a:r>
              <a:rPr lang="en-US" sz="6200" dirty="0" smtClean="0">
                <a:latin typeface="Baskerville" charset="0"/>
              </a:rPr>
              <a:t>“high</a:t>
            </a:r>
            <a:r>
              <a:rPr lang="en-US" sz="6200" dirty="0">
                <a:latin typeface="Baskerville" charset="0"/>
              </a:rPr>
              <a:t>” feeling/relaxed/</a:t>
            </a:r>
            <a:r>
              <a:rPr lang="en-US" sz="6200" dirty="0" smtClean="0">
                <a:latin typeface="Baskerville" charset="0"/>
              </a:rPr>
              <a:t>euphoric</a:t>
            </a:r>
          </a:p>
          <a:p>
            <a:pPr>
              <a:buFontTx/>
              <a:buChar char="-"/>
              <a:defRPr/>
            </a:pPr>
            <a:endParaRPr lang="en-US" sz="6200" dirty="0">
              <a:latin typeface="Baskerville" charset="0"/>
            </a:endParaRPr>
          </a:p>
          <a:p>
            <a:pPr>
              <a:buFontTx/>
              <a:buChar char="-"/>
              <a:defRPr/>
            </a:pPr>
            <a:r>
              <a:rPr lang="en-US" sz="6200" dirty="0">
                <a:latin typeface="Baskerville" charset="0"/>
              </a:rPr>
              <a:t>d</a:t>
            </a:r>
            <a:r>
              <a:rPr lang="en-US" sz="6200" dirty="0" smtClean="0">
                <a:latin typeface="Baskerville" charset="0"/>
              </a:rPr>
              <a:t>istorted perception (sights/sounds/time/touch)</a:t>
            </a:r>
            <a:endParaRPr lang="en-US" sz="6200" dirty="0">
              <a:latin typeface="Baskerville" charset="0"/>
            </a:endParaRPr>
          </a:p>
          <a:p>
            <a:pPr marL="0" indent="0">
              <a:defRPr/>
            </a:pPr>
            <a:endParaRPr lang="en-US" sz="6200" dirty="0" smtClean="0">
              <a:latin typeface="Baskerville" charset="0"/>
            </a:endParaRPr>
          </a:p>
          <a:p>
            <a:pPr marL="457200" indent="-457200">
              <a:buFontTx/>
              <a:buChar char="-"/>
              <a:defRPr/>
            </a:pPr>
            <a:r>
              <a:rPr lang="en-US" sz="6200" dirty="0" smtClean="0">
                <a:latin typeface="Baskerville" charset="0"/>
              </a:rPr>
              <a:t>increased </a:t>
            </a:r>
            <a:r>
              <a:rPr lang="en-US" sz="6200" dirty="0">
                <a:latin typeface="Baskerville" charset="0"/>
              </a:rPr>
              <a:t>appetite, or "the </a:t>
            </a:r>
            <a:r>
              <a:rPr lang="en-US" sz="6200" dirty="0" smtClean="0">
                <a:latin typeface="Baskerville" charset="0"/>
              </a:rPr>
              <a:t>munchies”</a:t>
            </a:r>
            <a:endParaRPr lang="en-US" sz="6200" dirty="0">
              <a:latin typeface="Baskerville" charset="0"/>
            </a:endParaRPr>
          </a:p>
          <a:p>
            <a:pPr marL="0" indent="0">
              <a:defRPr/>
            </a:pPr>
            <a:endParaRPr lang="en-US" sz="6200" dirty="0" smtClean="0">
              <a:latin typeface="Baskerville" charset="0"/>
            </a:endParaRPr>
          </a:p>
          <a:p>
            <a:pPr>
              <a:buFontTx/>
              <a:buChar char="-"/>
              <a:defRPr/>
            </a:pPr>
            <a:r>
              <a:rPr lang="en-US" sz="6200" dirty="0" smtClean="0">
                <a:latin typeface="Baskerville" charset="0"/>
              </a:rPr>
              <a:t>rapid </a:t>
            </a:r>
            <a:r>
              <a:rPr lang="en-US" sz="6200" dirty="0">
                <a:latin typeface="Baskerville" charset="0"/>
              </a:rPr>
              <a:t>heart </a:t>
            </a:r>
            <a:r>
              <a:rPr lang="en-US" sz="6200" dirty="0" smtClean="0">
                <a:latin typeface="Baskerville" charset="0"/>
              </a:rPr>
              <a:t>rate and breathing</a:t>
            </a:r>
            <a:endParaRPr lang="en-US" sz="6200" dirty="0">
              <a:latin typeface="Baskerville" charset="0"/>
            </a:endParaRPr>
          </a:p>
          <a:p>
            <a:pPr>
              <a:defRPr/>
            </a:pPr>
            <a:endParaRPr lang="en-US" sz="6200" dirty="0">
              <a:latin typeface="Baskerville" charset="0"/>
            </a:endParaRPr>
          </a:p>
          <a:p>
            <a:pPr>
              <a:defRPr/>
            </a:pPr>
            <a:r>
              <a:rPr lang="en-US" sz="6200" dirty="0">
                <a:latin typeface="Baskerville" charset="0"/>
              </a:rPr>
              <a:t>-  red eyes</a:t>
            </a:r>
          </a:p>
          <a:p>
            <a:pPr>
              <a:defRPr/>
            </a:pPr>
            <a:endParaRPr lang="en-US" sz="6200" dirty="0">
              <a:latin typeface="Baskerville" charset="0"/>
            </a:endParaRPr>
          </a:p>
          <a:p>
            <a:pPr>
              <a:defRPr/>
            </a:pPr>
            <a:r>
              <a:rPr lang="en-US" sz="6200" dirty="0">
                <a:latin typeface="Baskerville" charset="0"/>
              </a:rPr>
              <a:t>-  dry </a:t>
            </a:r>
            <a:r>
              <a:rPr lang="en-US" sz="6200" dirty="0" smtClean="0">
                <a:latin typeface="Baskerville" charset="0"/>
              </a:rPr>
              <a:t>mouth</a:t>
            </a:r>
            <a:endParaRPr lang="en-US" sz="6200" dirty="0">
              <a:latin typeface="Baskerville" charset="0"/>
            </a:endParaRPr>
          </a:p>
          <a:p>
            <a:pPr>
              <a:defRPr/>
            </a:pPr>
            <a:endParaRPr lang="en-US" sz="6200" dirty="0">
              <a:latin typeface="Baskerville" charset="0"/>
            </a:endParaRPr>
          </a:p>
          <a:p>
            <a:pPr>
              <a:buFontTx/>
              <a:buChar char="-"/>
              <a:defRPr/>
            </a:pPr>
            <a:r>
              <a:rPr lang="en-US" sz="6200" dirty="0">
                <a:latin typeface="Baskerville" charset="0"/>
              </a:rPr>
              <a:t>slowed reaction time/decrease in coordination</a:t>
            </a:r>
          </a:p>
          <a:p>
            <a:pPr marL="0" indent="0">
              <a:defRPr/>
            </a:pPr>
            <a:endParaRPr lang="en-US" sz="6200" dirty="0">
              <a:latin typeface="Baskerville" charset="0"/>
            </a:endParaRPr>
          </a:p>
          <a:p>
            <a:pPr>
              <a:buFontTx/>
              <a:buChar char="-"/>
              <a:defRPr/>
            </a:pPr>
            <a:r>
              <a:rPr lang="en-US" sz="6200" dirty="0">
                <a:latin typeface="Baskerville" charset="0"/>
              </a:rPr>
              <a:t>short-term memory </a:t>
            </a:r>
            <a:r>
              <a:rPr lang="en-US" sz="6200" dirty="0" smtClean="0">
                <a:latin typeface="Baskerville" charset="0"/>
              </a:rPr>
              <a:t>loss</a:t>
            </a:r>
          </a:p>
          <a:p>
            <a:pPr>
              <a:buFontTx/>
              <a:buChar char="-"/>
              <a:defRPr/>
            </a:pPr>
            <a:endParaRPr lang="en-US" sz="6200" dirty="0">
              <a:latin typeface="Baskerville" charset="0"/>
            </a:endParaRPr>
          </a:p>
          <a:p>
            <a:pPr>
              <a:buFontTx/>
              <a:buChar char="-"/>
              <a:defRPr/>
            </a:pPr>
            <a:r>
              <a:rPr lang="en-US" sz="6200" dirty="0" smtClean="0">
                <a:latin typeface="Baskerville" charset="0"/>
              </a:rPr>
              <a:t>paranoia</a:t>
            </a:r>
            <a:endParaRPr lang="en-US" sz="6200" dirty="0">
              <a:latin typeface="Baskerville" charset="0"/>
            </a:endParaRPr>
          </a:p>
          <a:p>
            <a:pPr marL="0" indent="0">
              <a:defRPr/>
            </a:pPr>
            <a:endParaRPr lang="en-US" sz="6200" dirty="0">
              <a:latin typeface="Baskerville" charset="0"/>
            </a:endParaRPr>
          </a:p>
          <a:p>
            <a:pPr>
              <a:buFontTx/>
              <a:buChar char="-"/>
              <a:defRPr/>
            </a:pPr>
            <a:r>
              <a:rPr lang="en-US" sz="6200" dirty="0">
                <a:latin typeface="Baskerville" charset="0"/>
              </a:rPr>
              <a:t>“Acute panic anxiety reaction”</a:t>
            </a:r>
            <a:endParaRPr lang="en-US" altLang="ja-JP" sz="6200"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p:txBody>
      </p:sp>
    </p:spTree>
    <p:extLst>
      <p:ext uri="{BB962C8B-B14F-4D97-AF65-F5344CB8AC3E}">
        <p14:creationId xmlns:p14="http://schemas.microsoft.com/office/powerpoint/2010/main" val="33886856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2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2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26">
                                            <p:txEl>
                                              <p:pRg st="9" end="9"/>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226">
                                            <p:txEl>
                                              <p:pRg st="11" end="1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2226">
                                            <p:txEl>
                                              <p:pRg st="13" end="1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2226">
                                            <p:txEl>
                                              <p:pRg st="15" end="15"/>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226">
                                            <p:txEl>
                                              <p:pRg st="17" end="1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2226">
                                            <p:txEl>
                                              <p:pRg st="19" end="1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2226">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457200" y="20270"/>
            <a:ext cx="8156575" cy="1127125"/>
          </a:xfrm>
        </p:spPr>
        <p:txBody>
          <a:bodyPr/>
          <a:lstStyle/>
          <a:p>
            <a:r>
              <a:rPr lang="en-US" dirty="0">
                <a:latin typeface="Baskerville" charset="0"/>
              </a:rPr>
              <a:t>Marijuana 101</a:t>
            </a:r>
          </a:p>
        </p:txBody>
      </p:sp>
      <p:sp>
        <p:nvSpPr>
          <p:cNvPr id="54274" name="Content Placeholder 2"/>
          <p:cNvSpPr>
            <a:spLocks noGrp="1"/>
          </p:cNvSpPr>
          <p:nvPr>
            <p:ph idx="1"/>
          </p:nvPr>
        </p:nvSpPr>
        <p:spPr>
          <a:xfrm>
            <a:off x="0" y="609600"/>
            <a:ext cx="9829800" cy="5029200"/>
          </a:xfrm>
        </p:spPr>
        <p:txBody>
          <a:bodyPr>
            <a:noAutofit/>
          </a:bodyPr>
          <a:lstStyle/>
          <a:p>
            <a:pPr marL="0" indent="0">
              <a:buNone/>
              <a:defRPr/>
            </a:pPr>
            <a:endParaRPr lang="en-US" sz="2000" dirty="0">
              <a:latin typeface="Baskerville"/>
            </a:endParaRPr>
          </a:p>
          <a:p>
            <a:pPr>
              <a:defRPr/>
            </a:pPr>
            <a:r>
              <a:rPr lang="en-US" sz="2000" b="1" dirty="0">
                <a:latin typeface="Baskerville"/>
              </a:rPr>
              <a:t>Impact on learning and memory</a:t>
            </a:r>
            <a:r>
              <a:rPr lang="en-US" sz="2000" b="1" dirty="0" smtClean="0">
                <a:latin typeface="Baskerville"/>
              </a:rPr>
              <a:t>?</a:t>
            </a:r>
            <a:endParaRPr lang="en-US" sz="2000" dirty="0">
              <a:latin typeface="Baskerville"/>
            </a:endParaRPr>
          </a:p>
          <a:p>
            <a:pPr marL="457200" indent="-457200">
              <a:buFontTx/>
              <a:buChar char="-"/>
              <a:defRPr/>
            </a:pPr>
            <a:r>
              <a:rPr lang="en-US" sz="2000" dirty="0" smtClean="0">
                <a:latin typeface="Baskerville"/>
              </a:rPr>
              <a:t>Chronic use =     -changes in problem solving/</a:t>
            </a:r>
            <a:r>
              <a:rPr lang="en-US" sz="2000" dirty="0" smtClean="0">
                <a:latin typeface="Baskerville"/>
              </a:rPr>
              <a:t>memory</a:t>
            </a:r>
            <a:endParaRPr lang="en-US" sz="2000" dirty="0">
              <a:latin typeface="Baskerville"/>
            </a:endParaRPr>
          </a:p>
          <a:p>
            <a:pPr marL="457200" indent="-457200">
              <a:buFontTx/>
              <a:buChar char="-"/>
              <a:defRPr/>
            </a:pPr>
            <a:r>
              <a:rPr lang="en-US" sz="2000" dirty="0" smtClean="0">
                <a:latin typeface="Baskerville"/>
              </a:rPr>
              <a:t>difficulty </a:t>
            </a:r>
            <a:r>
              <a:rPr lang="en-US" sz="2000" dirty="0" smtClean="0">
                <a:latin typeface="Baskerville"/>
              </a:rPr>
              <a:t>recalling info</a:t>
            </a:r>
            <a:r>
              <a:rPr lang="en-US" sz="2000" dirty="0">
                <a:latin typeface="Baskerville"/>
              </a:rPr>
              <a:t> </a:t>
            </a:r>
            <a:r>
              <a:rPr lang="en-US" sz="2000" dirty="0" smtClean="0">
                <a:latin typeface="Baskerville"/>
              </a:rPr>
              <a:t>and storing new info</a:t>
            </a:r>
          </a:p>
          <a:p>
            <a:pPr marL="0" indent="0">
              <a:buNone/>
              <a:defRPr/>
            </a:pPr>
            <a:endParaRPr lang="en-US" sz="2000" dirty="0">
              <a:latin typeface="Baskerville"/>
              <a:hlinkClick r:id="rId3"/>
            </a:endParaRPr>
          </a:p>
          <a:p>
            <a:pPr marL="0" indent="0">
              <a:defRPr/>
            </a:pPr>
            <a:r>
              <a:rPr lang="en-US" sz="2000" dirty="0" smtClean="0">
                <a:latin typeface="Baskerville"/>
                <a:hlinkClick r:id="rId3"/>
              </a:rPr>
              <a:t>IQ </a:t>
            </a:r>
            <a:r>
              <a:rPr lang="en-US" sz="2000" dirty="0">
                <a:latin typeface="Baskerville"/>
                <a:hlinkClick r:id="rId3"/>
              </a:rPr>
              <a:t>declines</a:t>
            </a:r>
            <a:r>
              <a:rPr lang="en-US" sz="2000" dirty="0" smtClean="0">
                <a:latin typeface="Baskerville"/>
                <a:hlinkClick r:id="rId3"/>
              </a:rPr>
              <a:t>?</a:t>
            </a:r>
            <a:r>
              <a:rPr lang="en-US" sz="2000" dirty="0" smtClean="0">
                <a:latin typeface="Baskerville"/>
              </a:rPr>
              <a:t>		</a:t>
            </a:r>
            <a:endParaRPr lang="en-US" sz="2000" dirty="0">
              <a:latin typeface="Baskerville"/>
            </a:endParaRPr>
          </a:p>
          <a:p>
            <a:pPr marL="0" indent="0">
              <a:defRPr/>
            </a:pPr>
            <a:endParaRPr lang="en-US" sz="2000" b="1" dirty="0" smtClean="0">
              <a:latin typeface="Baskerville"/>
            </a:endParaRPr>
          </a:p>
          <a:p>
            <a:pPr marL="0" indent="0">
              <a:buNone/>
              <a:defRPr/>
            </a:pPr>
            <a:r>
              <a:rPr lang="en-US" sz="2000" b="1" dirty="0" smtClean="0">
                <a:latin typeface="Baskerville"/>
              </a:rPr>
              <a:t>Is </a:t>
            </a:r>
            <a:r>
              <a:rPr lang="en-US" sz="2000" b="1" dirty="0">
                <a:latin typeface="Baskerville"/>
              </a:rPr>
              <a:t>it addictive</a:t>
            </a:r>
            <a:r>
              <a:rPr lang="en-US" sz="2000" b="1" dirty="0" smtClean="0">
                <a:latin typeface="Baskerville"/>
              </a:rPr>
              <a:t>?(what are the criteria for addiction?</a:t>
            </a:r>
            <a:r>
              <a:rPr lang="en-US" sz="2000" b="1" dirty="0" smtClean="0">
                <a:latin typeface="Baskerville"/>
              </a:rPr>
              <a:t>)</a:t>
            </a:r>
            <a:r>
              <a:rPr lang="en-US" sz="2000" dirty="0" smtClean="0">
                <a:latin typeface="Baskerville"/>
              </a:rPr>
              <a:t>				</a:t>
            </a:r>
          </a:p>
          <a:p>
            <a:pPr>
              <a:buFontTx/>
              <a:buChar char="-"/>
              <a:defRPr/>
            </a:pPr>
            <a:r>
              <a:rPr lang="en-US" sz="2000" dirty="0" smtClean="0">
                <a:latin typeface="Baskerville"/>
              </a:rPr>
              <a:t>3x </a:t>
            </a:r>
            <a:r>
              <a:rPr lang="en-US" sz="2000" dirty="0" smtClean="0">
                <a:latin typeface="Baskerville"/>
              </a:rPr>
              <a:t>more likely to cause addiction in teens</a:t>
            </a:r>
          </a:p>
          <a:p>
            <a:pPr>
              <a:buFontTx/>
              <a:buChar char="-"/>
              <a:defRPr/>
            </a:pPr>
            <a:r>
              <a:rPr lang="en-US" sz="2000" dirty="0" smtClean="0">
                <a:latin typeface="Baskerville"/>
              </a:rPr>
              <a:t>- </a:t>
            </a:r>
            <a:r>
              <a:rPr lang="en-US" sz="2000" dirty="0" smtClean="0">
                <a:latin typeface="Baskerville"/>
              </a:rPr>
              <a:t>1-6 teen users will become </a:t>
            </a:r>
            <a:r>
              <a:rPr lang="en-US" sz="2000" dirty="0" smtClean="0">
                <a:latin typeface="Baskerville"/>
              </a:rPr>
              <a:t>addicted</a:t>
            </a:r>
            <a:endParaRPr lang="en-US" sz="2000" dirty="0">
              <a:latin typeface="Baskerville"/>
            </a:endParaRPr>
          </a:p>
          <a:p>
            <a:pPr>
              <a:defRPr/>
            </a:pPr>
            <a:r>
              <a:rPr lang="en-US" sz="2000" dirty="0" smtClean="0">
                <a:latin typeface="Baskerville"/>
              </a:rPr>
              <a:t>-  872,000 people reported treatment in 2011 (up142% since 1992)</a:t>
            </a:r>
          </a:p>
          <a:p>
            <a:pPr marL="0" indent="0">
              <a:buNone/>
              <a:defRPr/>
            </a:pPr>
            <a:endParaRPr lang="en-US" sz="2000" dirty="0">
              <a:latin typeface="Baskerville"/>
            </a:endParaRPr>
          </a:p>
          <a:p>
            <a:pPr>
              <a:defRPr/>
            </a:pPr>
            <a:r>
              <a:rPr lang="en-US" sz="2000" b="1" dirty="0">
                <a:latin typeface="Baskerville"/>
              </a:rPr>
              <a:t>Withdrawal </a:t>
            </a:r>
            <a:r>
              <a:rPr lang="en-US" sz="2000" b="1" dirty="0" smtClean="0">
                <a:latin typeface="Baskerville"/>
              </a:rPr>
              <a:t>Symptoms: </a:t>
            </a:r>
            <a:r>
              <a:rPr lang="en-US" sz="2000" b="1" dirty="0" smtClean="0">
                <a:latin typeface="Baskerville"/>
                <a:hlinkClick r:id="rId4"/>
              </a:rPr>
              <a:t>Notre </a:t>
            </a:r>
            <a:r>
              <a:rPr lang="en-US" sz="2000" b="1" dirty="0" smtClean="0">
                <a:latin typeface="Baskerville"/>
                <a:hlinkClick r:id="rId4"/>
              </a:rPr>
              <a:t>Dame</a:t>
            </a:r>
            <a:endParaRPr lang="en-US" sz="2000" dirty="0" smtClean="0">
              <a:latin typeface="Baskerville"/>
            </a:endParaRPr>
          </a:p>
          <a:p>
            <a:pPr marL="457200" indent="-457200">
              <a:buFontTx/>
              <a:buChar char="-"/>
              <a:defRPr/>
            </a:pPr>
            <a:r>
              <a:rPr lang="en-US" sz="2000" dirty="0" smtClean="0">
                <a:latin typeface="Baskerville"/>
              </a:rPr>
              <a:t>Irritability		- sleeplessness		- </a:t>
            </a:r>
            <a:r>
              <a:rPr lang="en-US" sz="2000" dirty="0" smtClean="0">
                <a:latin typeface="Baskerville"/>
              </a:rPr>
              <a:t>aggression</a:t>
            </a:r>
            <a:endParaRPr lang="en-US" sz="2000" dirty="0">
              <a:latin typeface="Baskerville"/>
            </a:endParaRPr>
          </a:p>
          <a:p>
            <a:pPr marL="457200" indent="-457200">
              <a:buFontTx/>
              <a:buChar char="-"/>
              <a:defRPr/>
            </a:pPr>
            <a:r>
              <a:rPr lang="en-US" sz="2000" dirty="0" smtClean="0">
                <a:latin typeface="Baskerville"/>
              </a:rPr>
              <a:t>Anxiety		- depression		- </a:t>
            </a:r>
            <a:r>
              <a:rPr lang="en-US" sz="2000" dirty="0" smtClean="0">
                <a:latin typeface="Baskerville"/>
              </a:rPr>
              <a:t>cravings</a:t>
            </a:r>
            <a:endParaRPr lang="en-US" sz="2000" dirty="0" smtClean="0">
              <a:latin typeface="Baskerville"/>
            </a:endParaRPr>
          </a:p>
          <a:p>
            <a:pPr marL="0" indent="0">
              <a:defRPr/>
            </a:pPr>
            <a:r>
              <a:rPr lang="en-US" sz="2000" dirty="0" smtClean="0">
                <a:latin typeface="Baskerville"/>
              </a:rPr>
              <a:t>Onset 1-3 weeks after last </a:t>
            </a:r>
            <a:r>
              <a:rPr lang="en-US" sz="2000" dirty="0" smtClean="0">
                <a:latin typeface="Baskerville"/>
              </a:rPr>
              <a:t>use</a:t>
            </a:r>
            <a:endParaRPr lang="en-US" sz="2000" dirty="0">
              <a:latin typeface="Baskerville"/>
            </a:endParaRPr>
          </a:p>
          <a:p>
            <a:pPr marL="0" indent="0">
              <a:defRPr/>
            </a:pPr>
            <a:r>
              <a:rPr lang="en-US" sz="2000" b="1" dirty="0" smtClean="0">
                <a:latin typeface="Baskerville"/>
              </a:rPr>
              <a:t>ER visits?</a:t>
            </a:r>
            <a:endParaRPr lang="en-US" sz="2000" b="1" dirty="0">
              <a:latin typeface="Baskerville"/>
            </a:endParaRPr>
          </a:p>
        </p:txBody>
      </p:sp>
    </p:spTree>
    <p:extLst>
      <p:ext uri="{BB962C8B-B14F-4D97-AF65-F5344CB8AC3E}">
        <p14:creationId xmlns:p14="http://schemas.microsoft.com/office/powerpoint/2010/main" val="29150021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Effect transition="in" filter="strips(downLeft)">
                                      <p:cBhvr>
                                        <p:cTn id="7" dur="500"/>
                                        <p:tgtEl>
                                          <p:spTgt spid="5427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4274">
                                            <p:txEl>
                                              <p:pRg st="2" end="2"/>
                                            </p:txEl>
                                          </p:spTgt>
                                        </p:tgtEl>
                                        <p:attrNameLst>
                                          <p:attrName>style.visibility</p:attrName>
                                        </p:attrNameLst>
                                      </p:cBhvr>
                                      <p:to>
                                        <p:strVal val="visible"/>
                                      </p:to>
                                    </p:set>
                                    <p:animEffect transition="in" filter="strips(downLeft)">
                                      <p:cBhvr>
                                        <p:cTn id="12" dur="500"/>
                                        <p:tgtEl>
                                          <p:spTgt spid="5427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4274">
                                            <p:txEl>
                                              <p:pRg st="3" end="3"/>
                                            </p:txEl>
                                          </p:spTgt>
                                        </p:tgtEl>
                                        <p:attrNameLst>
                                          <p:attrName>style.visibility</p:attrName>
                                        </p:attrNameLst>
                                      </p:cBhvr>
                                      <p:to>
                                        <p:strVal val="visible"/>
                                      </p:to>
                                    </p:set>
                                    <p:animEffect transition="in" filter="strips(downLeft)">
                                      <p:cBhvr>
                                        <p:cTn id="17" dur="500"/>
                                        <p:tgtEl>
                                          <p:spTgt spid="5427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4274">
                                            <p:txEl>
                                              <p:pRg st="5" end="5"/>
                                            </p:txEl>
                                          </p:spTgt>
                                        </p:tgtEl>
                                        <p:attrNameLst>
                                          <p:attrName>style.visibility</p:attrName>
                                        </p:attrNameLst>
                                      </p:cBhvr>
                                      <p:to>
                                        <p:strVal val="visible"/>
                                      </p:to>
                                    </p:set>
                                    <p:animEffect transition="in" filter="strips(downLeft)">
                                      <p:cBhvr>
                                        <p:cTn id="22" dur="500"/>
                                        <p:tgtEl>
                                          <p:spTgt spid="54274">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54274">
                                            <p:txEl>
                                              <p:pRg st="7" end="7"/>
                                            </p:txEl>
                                          </p:spTgt>
                                        </p:tgtEl>
                                        <p:attrNameLst>
                                          <p:attrName>style.visibility</p:attrName>
                                        </p:attrNameLst>
                                      </p:cBhvr>
                                      <p:to>
                                        <p:strVal val="visible"/>
                                      </p:to>
                                    </p:set>
                                    <p:animEffect transition="in" filter="strips(downLeft)">
                                      <p:cBhvr>
                                        <p:cTn id="27" dur="500"/>
                                        <p:tgtEl>
                                          <p:spTgt spid="5427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54274">
                                            <p:txEl>
                                              <p:pRg st="8" end="8"/>
                                            </p:txEl>
                                          </p:spTgt>
                                        </p:tgtEl>
                                        <p:attrNameLst>
                                          <p:attrName>style.visibility</p:attrName>
                                        </p:attrNameLst>
                                      </p:cBhvr>
                                      <p:to>
                                        <p:strVal val="visible"/>
                                      </p:to>
                                    </p:set>
                                    <p:animEffect transition="in" filter="strips(downLeft)">
                                      <p:cBhvr>
                                        <p:cTn id="32" dur="500"/>
                                        <p:tgtEl>
                                          <p:spTgt spid="5427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54274">
                                            <p:txEl>
                                              <p:pRg st="9" end="9"/>
                                            </p:txEl>
                                          </p:spTgt>
                                        </p:tgtEl>
                                        <p:attrNameLst>
                                          <p:attrName>style.visibility</p:attrName>
                                        </p:attrNameLst>
                                      </p:cBhvr>
                                      <p:to>
                                        <p:strVal val="visible"/>
                                      </p:to>
                                    </p:set>
                                    <p:animEffect transition="in" filter="strips(downLeft)">
                                      <p:cBhvr>
                                        <p:cTn id="37" dur="500"/>
                                        <p:tgtEl>
                                          <p:spTgt spid="54274">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54274">
                                            <p:txEl>
                                              <p:pRg st="10" end="10"/>
                                            </p:txEl>
                                          </p:spTgt>
                                        </p:tgtEl>
                                        <p:attrNameLst>
                                          <p:attrName>style.visibility</p:attrName>
                                        </p:attrNameLst>
                                      </p:cBhvr>
                                      <p:to>
                                        <p:strVal val="visible"/>
                                      </p:to>
                                    </p:set>
                                    <p:animEffect transition="in" filter="strips(downLeft)">
                                      <p:cBhvr>
                                        <p:cTn id="42" dur="500"/>
                                        <p:tgtEl>
                                          <p:spTgt spid="54274">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54274">
                                            <p:txEl>
                                              <p:pRg st="12" end="12"/>
                                            </p:txEl>
                                          </p:spTgt>
                                        </p:tgtEl>
                                        <p:attrNameLst>
                                          <p:attrName>style.visibility</p:attrName>
                                        </p:attrNameLst>
                                      </p:cBhvr>
                                      <p:to>
                                        <p:strVal val="visible"/>
                                      </p:to>
                                    </p:set>
                                    <p:animEffect transition="in" filter="strips(downLeft)">
                                      <p:cBhvr>
                                        <p:cTn id="47" dur="500"/>
                                        <p:tgtEl>
                                          <p:spTgt spid="54274">
                                            <p:txEl>
                                              <p:pRg st="12" end="1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54274">
                                            <p:txEl>
                                              <p:pRg st="13" end="13"/>
                                            </p:txEl>
                                          </p:spTgt>
                                        </p:tgtEl>
                                        <p:attrNameLst>
                                          <p:attrName>style.visibility</p:attrName>
                                        </p:attrNameLst>
                                      </p:cBhvr>
                                      <p:to>
                                        <p:strVal val="visible"/>
                                      </p:to>
                                    </p:set>
                                    <p:animEffect transition="in" filter="strips(downLeft)">
                                      <p:cBhvr>
                                        <p:cTn id="52" dur="500"/>
                                        <p:tgtEl>
                                          <p:spTgt spid="54274">
                                            <p:txEl>
                                              <p:pRg st="13" end="13"/>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54274">
                                            <p:txEl>
                                              <p:pRg st="14" end="14"/>
                                            </p:txEl>
                                          </p:spTgt>
                                        </p:tgtEl>
                                        <p:attrNameLst>
                                          <p:attrName>style.visibility</p:attrName>
                                        </p:attrNameLst>
                                      </p:cBhvr>
                                      <p:to>
                                        <p:strVal val="visible"/>
                                      </p:to>
                                    </p:set>
                                    <p:animEffect transition="in" filter="strips(downLeft)">
                                      <p:cBhvr>
                                        <p:cTn id="57" dur="500"/>
                                        <p:tgtEl>
                                          <p:spTgt spid="54274">
                                            <p:txEl>
                                              <p:pRg st="14" end="14"/>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54274">
                                            <p:txEl>
                                              <p:pRg st="15" end="15"/>
                                            </p:txEl>
                                          </p:spTgt>
                                        </p:tgtEl>
                                        <p:attrNameLst>
                                          <p:attrName>style.visibility</p:attrName>
                                        </p:attrNameLst>
                                      </p:cBhvr>
                                      <p:to>
                                        <p:strVal val="visible"/>
                                      </p:to>
                                    </p:set>
                                    <p:animEffect transition="in" filter="strips(downLeft)">
                                      <p:cBhvr>
                                        <p:cTn id="62" dur="500"/>
                                        <p:tgtEl>
                                          <p:spTgt spid="54274">
                                            <p:txEl>
                                              <p:pRg st="15" end="1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54274">
                                            <p:txEl>
                                              <p:pRg st="16" end="16"/>
                                            </p:txEl>
                                          </p:spTgt>
                                        </p:tgtEl>
                                        <p:attrNameLst>
                                          <p:attrName>style.visibility</p:attrName>
                                        </p:attrNameLst>
                                      </p:cBhvr>
                                      <p:to>
                                        <p:strVal val="visible"/>
                                      </p:to>
                                    </p:set>
                                    <p:animEffect transition="in" filter="strips(downLeft)">
                                      <p:cBhvr>
                                        <p:cTn id="67" dur="500"/>
                                        <p:tgtEl>
                                          <p:spTgt spid="54274">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Baskerville"/>
                <a:cs typeface="Baskerville"/>
              </a:rPr>
              <a:t>Marijuana 101</a:t>
            </a:r>
            <a:endParaRPr lang="en-US" b="1" dirty="0">
              <a:latin typeface="Baskerville"/>
              <a:cs typeface="Baskerville"/>
            </a:endParaRPr>
          </a:p>
        </p:txBody>
      </p:sp>
      <p:sp>
        <p:nvSpPr>
          <p:cNvPr id="3" name="Content Placeholder 2"/>
          <p:cNvSpPr>
            <a:spLocks noGrp="1"/>
          </p:cNvSpPr>
          <p:nvPr>
            <p:ph idx="1"/>
          </p:nvPr>
        </p:nvSpPr>
        <p:spPr>
          <a:xfrm>
            <a:off x="457200" y="1600200"/>
            <a:ext cx="8686800" cy="4513263"/>
          </a:xfrm>
        </p:spPr>
        <p:txBody>
          <a:bodyPr>
            <a:normAutofit fontScale="47500" lnSpcReduction="20000"/>
          </a:bodyPr>
          <a:lstStyle/>
          <a:p>
            <a:endParaRPr lang="en-US" sz="7400" b="1" dirty="0" smtClean="0">
              <a:latin typeface="Baskerville"/>
            </a:endParaRPr>
          </a:p>
          <a:p>
            <a:r>
              <a:rPr lang="en-US" sz="7400" b="1" dirty="0" smtClean="0">
                <a:latin typeface="Baskerville"/>
              </a:rPr>
              <a:t>Mental Health Concerns:</a:t>
            </a:r>
            <a:endParaRPr lang="en-US" sz="7400" b="1" dirty="0">
              <a:latin typeface="Baskerville"/>
            </a:endParaRPr>
          </a:p>
          <a:p>
            <a:pPr marL="0" indent="0">
              <a:buNone/>
            </a:pPr>
            <a:endParaRPr lang="en-US" sz="7400" dirty="0">
              <a:latin typeface="Baskerville"/>
            </a:endParaRPr>
          </a:p>
          <a:p>
            <a:r>
              <a:rPr lang="en-US" sz="7400" dirty="0" smtClean="0">
                <a:latin typeface="Baskerville"/>
              </a:rPr>
              <a:t>Students with pre-existing anxiety or </a:t>
            </a:r>
            <a:r>
              <a:rPr lang="en-US" sz="7400" dirty="0" smtClean="0">
                <a:latin typeface="Baskerville"/>
              </a:rPr>
              <a:t>depression </a:t>
            </a:r>
            <a:r>
              <a:rPr lang="en-US" sz="7400" dirty="0" smtClean="0">
                <a:latin typeface="Baskerville"/>
              </a:rPr>
              <a:t>WILL be much more likely </a:t>
            </a:r>
            <a:r>
              <a:rPr lang="en-US" sz="7400" dirty="0" smtClean="0">
                <a:latin typeface="Baskerville"/>
              </a:rPr>
              <a:t>to </a:t>
            </a:r>
            <a:r>
              <a:rPr lang="en-US" sz="7400" dirty="0">
                <a:latin typeface="Baskerville"/>
              </a:rPr>
              <a:t> </a:t>
            </a:r>
            <a:r>
              <a:rPr lang="en-US" sz="7400" dirty="0" smtClean="0">
                <a:latin typeface="Baskerville"/>
              </a:rPr>
              <a:t>experience </a:t>
            </a:r>
            <a:r>
              <a:rPr lang="en-US" sz="7400" dirty="0" smtClean="0">
                <a:latin typeface="Baskerville"/>
              </a:rPr>
              <a:t>an attack when using</a:t>
            </a:r>
          </a:p>
          <a:p>
            <a:pPr marL="0" indent="0">
              <a:buNone/>
            </a:pPr>
            <a:endParaRPr lang="en-US" sz="7400" b="1" dirty="0">
              <a:latin typeface="Baskerville"/>
            </a:endParaRPr>
          </a:p>
          <a:p>
            <a:r>
              <a:rPr lang="en-US" sz="7400" dirty="0">
                <a:latin typeface="Baskerville"/>
              </a:rPr>
              <a:t>Schizophrenia?  </a:t>
            </a:r>
            <a:r>
              <a:rPr lang="en-US" sz="7400" b="1" dirty="0">
                <a:latin typeface="Baskerville"/>
                <a:hlinkClick r:id="rId3"/>
              </a:rPr>
              <a:t>Study</a:t>
            </a:r>
            <a:endParaRPr lang="en-US" sz="7400" b="1" dirty="0">
              <a:latin typeface="Baskerville"/>
            </a:endParaRPr>
          </a:p>
          <a:p>
            <a:endParaRPr lang="en-US" dirty="0" smtClean="0"/>
          </a:p>
        </p:txBody>
      </p:sp>
    </p:spTree>
    <p:extLst>
      <p:ext uri="{BB962C8B-B14F-4D97-AF65-F5344CB8AC3E}">
        <p14:creationId xmlns:p14="http://schemas.microsoft.com/office/powerpoint/2010/main" val="3982803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lstStyle/>
          <a:p>
            <a:r>
              <a:rPr lang="en-US">
                <a:latin typeface="Baskerville" charset="0"/>
              </a:rPr>
              <a:t>Marijuana 101</a:t>
            </a:r>
          </a:p>
        </p:txBody>
      </p:sp>
      <p:sp>
        <p:nvSpPr>
          <p:cNvPr id="55298" name="Content Placeholder 2"/>
          <p:cNvSpPr>
            <a:spLocks noGrp="1"/>
          </p:cNvSpPr>
          <p:nvPr>
            <p:ph idx="1"/>
          </p:nvPr>
        </p:nvSpPr>
        <p:spPr>
          <a:xfrm>
            <a:off x="0" y="838200"/>
            <a:ext cx="10058400" cy="4513263"/>
          </a:xfrm>
        </p:spPr>
        <p:txBody>
          <a:bodyPr>
            <a:normAutofit fontScale="25000" lnSpcReduction="20000"/>
          </a:bodyPr>
          <a:lstStyle/>
          <a:p>
            <a:pPr>
              <a:defRPr/>
            </a:pPr>
            <a:endParaRPr lang="en-US" sz="8000" dirty="0">
              <a:latin typeface="Baskerville"/>
            </a:endParaRPr>
          </a:p>
          <a:p>
            <a:pPr>
              <a:defRPr/>
            </a:pPr>
            <a:endParaRPr lang="en-US" sz="8000" dirty="0">
              <a:latin typeface="Baskerville"/>
            </a:endParaRPr>
          </a:p>
          <a:p>
            <a:pPr>
              <a:defRPr/>
            </a:pPr>
            <a:endParaRPr lang="en-US" sz="8000" dirty="0">
              <a:latin typeface="Baskerville"/>
            </a:endParaRPr>
          </a:p>
          <a:p>
            <a:pPr>
              <a:defRPr/>
            </a:pPr>
            <a:r>
              <a:rPr lang="en-US" sz="8000" b="1" dirty="0">
                <a:latin typeface="Baskerville"/>
              </a:rPr>
              <a:t>Effects </a:t>
            </a:r>
            <a:r>
              <a:rPr lang="en-US" sz="8000" b="1" dirty="0" smtClean="0">
                <a:latin typeface="Baskerville"/>
              </a:rPr>
              <a:t>on </a:t>
            </a:r>
            <a:r>
              <a:rPr lang="en-US" sz="8000" b="1" dirty="0">
                <a:latin typeface="Baskerville"/>
              </a:rPr>
              <a:t>heart and cardiovascular system</a:t>
            </a:r>
            <a:r>
              <a:rPr lang="en-US" sz="8000" b="1" dirty="0" smtClean="0">
                <a:latin typeface="Baskerville"/>
              </a:rPr>
              <a:t>?</a:t>
            </a:r>
            <a:endParaRPr lang="en-US" sz="8000" dirty="0" smtClean="0">
              <a:latin typeface="Baskerville"/>
            </a:endParaRPr>
          </a:p>
          <a:p>
            <a:pPr>
              <a:defRPr/>
            </a:pPr>
            <a:endParaRPr lang="en-US" sz="8000" dirty="0">
              <a:latin typeface="Baskerville"/>
            </a:endParaRPr>
          </a:p>
          <a:p>
            <a:pPr marL="457200" indent="-457200">
              <a:buFontTx/>
              <a:buChar char="-"/>
              <a:defRPr/>
            </a:pPr>
            <a:r>
              <a:rPr lang="en-US" sz="8000" dirty="0" smtClean="0">
                <a:latin typeface="Baskerville"/>
              </a:rPr>
              <a:t>Significant increase in heart rate</a:t>
            </a:r>
          </a:p>
          <a:p>
            <a:pPr marL="457200" indent="-457200">
              <a:buFontTx/>
              <a:buChar char="-"/>
              <a:defRPr/>
            </a:pPr>
            <a:endParaRPr lang="en-US" sz="8000" dirty="0">
              <a:latin typeface="Baskerville"/>
            </a:endParaRPr>
          </a:p>
          <a:p>
            <a:pPr marL="457200" indent="-457200">
              <a:buFontTx/>
              <a:buChar char="-"/>
              <a:defRPr/>
            </a:pPr>
            <a:r>
              <a:rPr lang="en-US" sz="8000" dirty="0" smtClean="0">
                <a:latin typeface="Baskerville"/>
              </a:rPr>
              <a:t>4-8x more likely to have a heart attack </a:t>
            </a:r>
          </a:p>
          <a:p>
            <a:pPr marL="0" indent="0">
              <a:buNone/>
              <a:defRPr/>
            </a:pPr>
            <a:endParaRPr lang="en-US" sz="8000" dirty="0">
              <a:latin typeface="Baskerville"/>
            </a:endParaRPr>
          </a:p>
          <a:p>
            <a:pPr>
              <a:defRPr/>
            </a:pPr>
            <a:r>
              <a:rPr lang="en-US" sz="8000" b="1" dirty="0">
                <a:latin typeface="Baskerville"/>
              </a:rPr>
              <a:t>Effects on the lungs and respiratory system</a:t>
            </a:r>
            <a:r>
              <a:rPr lang="en-US" sz="8000" b="1" dirty="0" smtClean="0">
                <a:latin typeface="Baskerville"/>
              </a:rPr>
              <a:t>?</a:t>
            </a:r>
          </a:p>
          <a:p>
            <a:pPr marL="0" indent="0">
              <a:buNone/>
              <a:defRPr/>
            </a:pPr>
            <a:endParaRPr lang="en-US" sz="8000" dirty="0">
              <a:latin typeface="Baskerville"/>
            </a:endParaRPr>
          </a:p>
          <a:p>
            <a:pPr marL="0" indent="0">
              <a:defRPr/>
            </a:pPr>
            <a:r>
              <a:rPr lang="en-US" sz="8000" dirty="0" smtClean="0">
                <a:latin typeface="Baskerville"/>
              </a:rPr>
              <a:t>-Some studies: 60% more cancer-causing than tobacco</a:t>
            </a:r>
          </a:p>
          <a:p>
            <a:pPr marL="0" indent="0">
              <a:defRPr/>
            </a:pPr>
            <a:endParaRPr lang="en-US" sz="8000" dirty="0" smtClean="0">
              <a:latin typeface="Baskerville"/>
            </a:endParaRPr>
          </a:p>
          <a:p>
            <a:pPr marL="0" indent="0">
              <a:defRPr/>
            </a:pPr>
            <a:r>
              <a:rPr lang="en-US" sz="8000" dirty="0" smtClean="0">
                <a:latin typeface="Baskerville"/>
              </a:rPr>
              <a:t>-Other studies: NO effect on lung tissue w/rare use</a:t>
            </a:r>
          </a:p>
          <a:p>
            <a:pPr marL="0" indent="0">
              <a:defRPr/>
            </a:pPr>
            <a:endParaRPr lang="en-US" sz="8000" dirty="0" smtClean="0">
              <a:latin typeface="Baskerville"/>
            </a:endParaRPr>
          </a:p>
          <a:p>
            <a:pPr marL="0" indent="0">
              <a:defRPr/>
            </a:pPr>
            <a:r>
              <a:rPr lang="en-US" sz="8000" b="1" dirty="0" smtClean="0">
                <a:latin typeface="Baskerville"/>
              </a:rPr>
              <a:t>Concern</a:t>
            </a:r>
            <a:r>
              <a:rPr lang="en-US" sz="8000" b="1" dirty="0" smtClean="0">
                <a:latin typeface="Baskerville"/>
              </a:rPr>
              <a:t>:</a:t>
            </a:r>
            <a:endParaRPr lang="en-US" sz="8000" dirty="0" smtClean="0">
              <a:latin typeface="Baskerville"/>
            </a:endParaRPr>
          </a:p>
          <a:p>
            <a:pPr marL="0" indent="0">
              <a:defRPr/>
            </a:pPr>
            <a:r>
              <a:rPr lang="en-US" sz="8000" dirty="0" smtClean="0">
                <a:latin typeface="Baskerville"/>
              </a:rPr>
              <a:t>-Increased incidence of cough &amp; </a:t>
            </a:r>
            <a:r>
              <a:rPr lang="en-US" sz="8000" dirty="0" smtClean="0">
                <a:latin typeface="Baskerville"/>
              </a:rPr>
              <a:t>infections</a:t>
            </a:r>
            <a:endParaRPr lang="en-US" sz="8000" dirty="0" smtClean="0">
              <a:latin typeface="Baskerville"/>
            </a:endParaRPr>
          </a:p>
          <a:p>
            <a:pPr marL="0" indent="0">
              <a:defRPr/>
            </a:pPr>
            <a:r>
              <a:rPr lang="en-US" sz="8000" dirty="0">
                <a:latin typeface="Baskerville"/>
              </a:rPr>
              <a:t>s</a:t>
            </a:r>
            <a:r>
              <a:rPr lang="en-US" sz="8000" dirty="0" smtClean="0">
                <a:latin typeface="Baskerville"/>
              </a:rPr>
              <a:t>ince no </a:t>
            </a:r>
            <a:r>
              <a:rPr lang="en-US" sz="8000" dirty="0">
                <a:latin typeface="Baskerville"/>
              </a:rPr>
              <a:t>filter: irritating to airway/smoke is held </a:t>
            </a:r>
            <a:r>
              <a:rPr lang="en-US" sz="8000" dirty="0" smtClean="0">
                <a:latin typeface="Baskerville"/>
              </a:rPr>
              <a:t>in</a:t>
            </a:r>
            <a:endParaRPr lang="en-US" sz="8000" dirty="0">
              <a:latin typeface="Baskerville"/>
            </a:endParaRPr>
          </a:p>
          <a:p>
            <a:pPr marL="0" indent="0">
              <a:defRPr/>
            </a:pPr>
            <a:r>
              <a:rPr lang="en-US" sz="8000" dirty="0">
                <a:latin typeface="Baskerville"/>
                <a:hlinkClick r:id="rId3"/>
              </a:rPr>
              <a:t>article</a:t>
            </a:r>
            <a:endParaRPr lang="en-US" sz="8000" dirty="0">
              <a:latin typeface="Baskerville"/>
            </a:endParaRPr>
          </a:p>
          <a:p>
            <a:pPr marL="0" indent="0">
              <a:defRPr/>
            </a:pPr>
            <a:endParaRPr lang="en-US" dirty="0" smtClean="0">
              <a:latin typeface="Baskerville"/>
            </a:endParaRPr>
          </a:p>
          <a:p>
            <a:pPr marL="457200" indent="-457200">
              <a:buFontTx/>
              <a:buChar char="-"/>
              <a:defRPr/>
            </a:pPr>
            <a:endParaRPr lang="en-US" dirty="0" smtClean="0">
              <a:latin typeface="Baskerville"/>
            </a:endParaRPr>
          </a:p>
        </p:txBody>
      </p:sp>
    </p:spTree>
    <p:extLst>
      <p:ext uri="{BB962C8B-B14F-4D97-AF65-F5344CB8AC3E}">
        <p14:creationId xmlns:p14="http://schemas.microsoft.com/office/powerpoint/2010/main" val="21320925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29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298">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298">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298">
                                            <p:txEl>
                                              <p:pRg st="9" end="9"/>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298">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5298">
                                            <p:txEl>
                                              <p:pRg st="13" end="1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5298">
                                            <p:txEl>
                                              <p:pRg st="15" end="1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5298">
                                            <p:txEl>
                                              <p:pRg st="16" end="1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5298">
                                            <p:txEl>
                                              <p:pRg st="17" end="1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5298">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en-US" dirty="0">
                <a:latin typeface="Baskerville" charset="0"/>
                <a:hlinkClick r:id="rId3"/>
              </a:rPr>
              <a:t>Marijuana </a:t>
            </a:r>
            <a:r>
              <a:rPr lang="en-US" dirty="0">
                <a:latin typeface="Baskerville" charset="0"/>
              </a:rPr>
              <a:t>101</a:t>
            </a:r>
          </a:p>
        </p:txBody>
      </p:sp>
      <p:sp>
        <p:nvSpPr>
          <p:cNvPr id="3" name="Content Placeholder 2"/>
          <p:cNvSpPr>
            <a:spLocks noGrp="1"/>
          </p:cNvSpPr>
          <p:nvPr>
            <p:ph idx="1"/>
          </p:nvPr>
        </p:nvSpPr>
        <p:spPr>
          <a:xfrm>
            <a:off x="457200" y="990600"/>
            <a:ext cx="8686800" cy="5867400"/>
          </a:xfrm>
        </p:spPr>
        <p:txBody>
          <a:bodyPr>
            <a:normAutofit fontScale="47500" lnSpcReduction="20000"/>
          </a:bodyPr>
          <a:lstStyle/>
          <a:p>
            <a:pPr marL="0" indent="0">
              <a:buNone/>
              <a:defRPr/>
            </a:pPr>
            <a:endParaRPr lang="en-US" sz="5500" dirty="0" smtClean="0">
              <a:latin typeface="Baskerville"/>
            </a:endParaRPr>
          </a:p>
          <a:p>
            <a:pPr>
              <a:defRPr/>
            </a:pPr>
            <a:r>
              <a:rPr lang="en-US" sz="5500" b="1" dirty="0" smtClean="0">
                <a:latin typeface="Baskerville"/>
              </a:rPr>
              <a:t>Effects on the reproductive systems?</a:t>
            </a:r>
          </a:p>
          <a:p>
            <a:pPr marL="0" indent="0">
              <a:buNone/>
              <a:defRPr/>
            </a:pPr>
            <a:endParaRPr lang="en-US" sz="5500" dirty="0">
              <a:latin typeface="Baskerville"/>
            </a:endParaRPr>
          </a:p>
          <a:p>
            <a:pPr marL="457200" indent="-457200">
              <a:buFontTx/>
              <a:buChar char="-"/>
              <a:defRPr/>
            </a:pPr>
            <a:r>
              <a:rPr lang="en-US" sz="5500" dirty="0" smtClean="0">
                <a:latin typeface="Baskerville"/>
              </a:rPr>
              <a:t>Decreased sperm levels and function</a:t>
            </a:r>
          </a:p>
          <a:p>
            <a:pPr marL="457200" indent="-457200">
              <a:buFontTx/>
              <a:buChar char="-"/>
              <a:defRPr/>
            </a:pPr>
            <a:endParaRPr lang="en-US" sz="5500" dirty="0">
              <a:latin typeface="Baskerville"/>
            </a:endParaRPr>
          </a:p>
          <a:p>
            <a:pPr marL="457200" indent="-457200">
              <a:buFontTx/>
              <a:buChar char="-"/>
              <a:defRPr/>
            </a:pPr>
            <a:r>
              <a:rPr lang="en-US" sz="5500" dirty="0" smtClean="0">
                <a:latin typeface="Baskerville"/>
              </a:rPr>
              <a:t>Testicular cancer: </a:t>
            </a:r>
            <a:r>
              <a:rPr lang="en-US" sz="5500" dirty="0" smtClean="0">
                <a:latin typeface="Baskerville"/>
                <a:hlinkClick r:id="rId4"/>
              </a:rPr>
              <a:t>Article</a:t>
            </a:r>
            <a:r>
              <a:rPr lang="en-US" sz="5500" dirty="0" smtClean="0">
                <a:latin typeface="Baskerville"/>
              </a:rPr>
              <a:t> </a:t>
            </a:r>
          </a:p>
          <a:p>
            <a:pPr marL="0" indent="0">
              <a:defRPr/>
            </a:pPr>
            <a:endParaRPr lang="en-US" sz="5500" dirty="0">
              <a:latin typeface="Baskerville"/>
            </a:endParaRPr>
          </a:p>
          <a:p>
            <a:pPr marL="457200" indent="-457200">
              <a:buFontTx/>
              <a:buChar char="-"/>
              <a:defRPr/>
            </a:pPr>
            <a:r>
              <a:rPr lang="en-US" sz="5500" dirty="0" smtClean="0">
                <a:latin typeface="Baskerville"/>
              </a:rPr>
              <a:t>Lower sex drive</a:t>
            </a:r>
          </a:p>
          <a:p>
            <a:pPr marL="457200" indent="-457200">
              <a:buFontTx/>
              <a:buChar char="-"/>
              <a:defRPr/>
            </a:pPr>
            <a:endParaRPr lang="en-US" sz="5500" dirty="0">
              <a:latin typeface="Baskerville"/>
            </a:endParaRPr>
          </a:p>
          <a:p>
            <a:pPr marL="457200" indent="-457200">
              <a:buFontTx/>
              <a:buChar char="-"/>
              <a:defRPr/>
            </a:pPr>
            <a:r>
              <a:rPr lang="en-US" sz="5500" dirty="0" smtClean="0">
                <a:latin typeface="Baskerville"/>
              </a:rPr>
              <a:t>Impotence</a:t>
            </a:r>
          </a:p>
          <a:p>
            <a:pPr marL="457200" indent="-457200">
              <a:buFontTx/>
              <a:buChar char="-"/>
              <a:defRPr/>
            </a:pPr>
            <a:endParaRPr lang="en-US" sz="5500" dirty="0">
              <a:latin typeface="Baskerville"/>
            </a:endParaRPr>
          </a:p>
          <a:p>
            <a:pPr marL="457200" indent="-457200">
              <a:buFontTx/>
              <a:buChar char="-"/>
              <a:defRPr/>
            </a:pPr>
            <a:r>
              <a:rPr lang="en-US" sz="5500" dirty="0" smtClean="0">
                <a:latin typeface="Baskerville"/>
              </a:rPr>
              <a:t>Less likely to be able to become pregnant</a:t>
            </a:r>
          </a:p>
          <a:p>
            <a:pPr marL="457200" indent="-457200">
              <a:buFontTx/>
              <a:buChar char="-"/>
              <a:defRPr/>
            </a:pPr>
            <a:endParaRPr lang="en-US" sz="5500" dirty="0">
              <a:latin typeface="Baskerville"/>
            </a:endParaRPr>
          </a:p>
          <a:p>
            <a:pPr marL="457200" indent="-457200">
              <a:buFontTx/>
              <a:buChar char="-"/>
              <a:defRPr/>
            </a:pPr>
            <a:r>
              <a:rPr lang="en-US" sz="5500" dirty="0" smtClean="0">
                <a:latin typeface="Baskerville"/>
              </a:rPr>
              <a:t>Effects on fetus</a:t>
            </a:r>
          </a:p>
          <a:p>
            <a:pPr>
              <a:defRPr/>
            </a:pPr>
            <a:endParaRPr lang="en-US" dirty="0"/>
          </a:p>
        </p:txBody>
      </p:sp>
      <p:pic>
        <p:nvPicPr>
          <p:cNvPr id="2" name="Picture 1"/>
          <p:cNvPicPr>
            <a:picLocks noChangeAspect="1"/>
          </p:cNvPicPr>
          <p:nvPr/>
        </p:nvPicPr>
        <p:blipFill>
          <a:blip r:embed="rId5"/>
          <a:stretch>
            <a:fillRect/>
          </a:stretch>
        </p:blipFill>
        <p:spPr>
          <a:xfrm>
            <a:off x="4650828" y="3186782"/>
            <a:ext cx="4035972" cy="1828800"/>
          </a:xfrm>
          <a:prstGeom prst="rect">
            <a:avLst/>
          </a:prstGeom>
        </p:spPr>
      </p:pic>
    </p:spTree>
    <p:extLst>
      <p:ext uri="{BB962C8B-B14F-4D97-AF65-F5344CB8AC3E}">
        <p14:creationId xmlns:p14="http://schemas.microsoft.com/office/powerpoint/2010/main" val="39185429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askerville"/>
                <a:cs typeface="Baskerville"/>
              </a:rPr>
              <a:t>The Legalization Debate: </a:t>
            </a:r>
            <a:r>
              <a:rPr lang="en-US" dirty="0" smtClean="0">
                <a:latin typeface="Baskerville"/>
                <a:cs typeface="Baskerville"/>
                <a:hlinkClick r:id="rId3"/>
              </a:rPr>
              <a:t>video</a:t>
            </a:r>
            <a:endParaRPr lang="en-US" dirty="0">
              <a:latin typeface="Baskerville"/>
              <a:cs typeface="Baskerville"/>
            </a:endParaRPr>
          </a:p>
        </p:txBody>
      </p:sp>
      <p:sp>
        <p:nvSpPr>
          <p:cNvPr id="4" name="TextBox 3"/>
          <p:cNvSpPr txBox="1"/>
          <p:nvPr/>
        </p:nvSpPr>
        <p:spPr>
          <a:xfrm>
            <a:off x="5638800" y="2032000"/>
            <a:ext cx="184666" cy="175433"/>
          </a:xfrm>
          <a:prstGeom prst="rect">
            <a:avLst/>
          </a:prstGeom>
          <a:noFill/>
        </p:spPr>
        <p:txBody>
          <a:bodyPr wrap="none" rtlCol="0">
            <a:spAutoFit/>
          </a:bodyPr>
          <a:lstStyle/>
          <a:p>
            <a:endParaRPr lang="en-US" dirty="0"/>
          </a:p>
        </p:txBody>
      </p:sp>
      <p:pic>
        <p:nvPicPr>
          <p:cNvPr id="7" name="Picture 6">
            <a:hlinkClick r:id="rId4"/>
          </p:cNvPr>
          <p:cNvPicPr>
            <a:picLocks noChangeAspect="1"/>
          </p:cNvPicPr>
          <p:nvPr/>
        </p:nvPicPr>
        <p:blipFill>
          <a:blip r:embed="rId5"/>
          <a:stretch>
            <a:fillRect/>
          </a:stretch>
        </p:blipFill>
        <p:spPr>
          <a:xfrm>
            <a:off x="609600" y="1295400"/>
            <a:ext cx="7976577" cy="4508500"/>
          </a:xfrm>
          <a:prstGeom prst="rect">
            <a:avLst/>
          </a:prstGeom>
        </p:spPr>
      </p:pic>
    </p:spTree>
    <p:extLst>
      <p:ext uri="{BB962C8B-B14F-4D97-AF65-F5344CB8AC3E}">
        <p14:creationId xmlns:p14="http://schemas.microsoft.com/office/powerpoint/2010/main" val="31894584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1"/>
          <p:cNvSpPr txBox="1">
            <a:spLocks noChangeArrowheads="1"/>
          </p:cNvSpPr>
          <p:nvPr/>
        </p:nvSpPr>
        <p:spPr bwMode="auto">
          <a:xfrm>
            <a:off x="533400" y="4114800"/>
            <a:ext cx="8610600" cy="1191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dirty="0" smtClean="0">
                <a:solidFill>
                  <a:srgbClr val="008000"/>
                </a:solidFill>
                <a:latin typeface="Baskerville" charset="0"/>
              </a:rPr>
              <a:t>Federal </a:t>
            </a:r>
            <a:r>
              <a:rPr lang="en-US" sz="2800" dirty="0" smtClean="0">
                <a:solidFill>
                  <a:srgbClr val="008000"/>
                </a:solidFill>
                <a:latin typeface="Baskerville" charset="0"/>
              </a:rPr>
              <a:t>Law</a:t>
            </a:r>
            <a:r>
              <a:rPr lang="en-US" sz="2800" b="0" dirty="0" smtClean="0">
                <a:solidFill>
                  <a:srgbClr val="008000"/>
                </a:solidFill>
                <a:latin typeface="Baskerville" charset="0"/>
              </a:rPr>
              <a:t>: 	Schedule I (Completely ILLEGAL</a:t>
            </a:r>
            <a:r>
              <a:rPr lang="en-US" sz="2800" b="0" dirty="0" smtClean="0">
                <a:solidFill>
                  <a:srgbClr val="008000"/>
                </a:solidFill>
                <a:latin typeface="Baskerville" charset="0"/>
              </a:rPr>
              <a:t>)</a:t>
            </a:r>
            <a:endParaRPr lang="en-US" sz="2800" dirty="0">
              <a:solidFill>
                <a:srgbClr val="008000"/>
              </a:solidFill>
              <a:latin typeface="Baskerville" charset="0"/>
            </a:endParaRPr>
          </a:p>
          <a:p>
            <a:r>
              <a:rPr lang="en-US" sz="2800" dirty="0" smtClean="0">
                <a:solidFill>
                  <a:srgbClr val="008000"/>
                </a:solidFill>
                <a:latin typeface="Baskerville" charset="0"/>
              </a:rPr>
              <a:t>State Law</a:t>
            </a:r>
            <a:r>
              <a:rPr lang="en-US" sz="2800" b="0" dirty="0" smtClean="0">
                <a:solidFill>
                  <a:srgbClr val="008000"/>
                </a:solidFill>
                <a:latin typeface="Baskerville" charset="0"/>
              </a:rPr>
              <a:t>: 		Legal </a:t>
            </a:r>
            <a:r>
              <a:rPr lang="en-US" sz="2800" b="0" dirty="0">
                <a:solidFill>
                  <a:srgbClr val="008000"/>
                </a:solidFill>
                <a:latin typeface="Baskerville" charset="0"/>
              </a:rPr>
              <a:t>in </a:t>
            </a:r>
            <a:r>
              <a:rPr lang="en-US" sz="2800" b="0" dirty="0" smtClean="0">
                <a:solidFill>
                  <a:srgbClr val="008000"/>
                </a:solidFill>
                <a:latin typeface="Baskerville" charset="0"/>
              </a:rPr>
              <a:t>20 </a:t>
            </a:r>
            <a:r>
              <a:rPr lang="en-US" sz="2800" b="0" dirty="0">
                <a:solidFill>
                  <a:srgbClr val="008000"/>
                </a:solidFill>
                <a:latin typeface="Baskerville" charset="0"/>
              </a:rPr>
              <a:t>States and D.C</a:t>
            </a:r>
            <a:r>
              <a:rPr lang="en-US" sz="2800" b="0" dirty="0" smtClean="0">
                <a:solidFill>
                  <a:srgbClr val="008000"/>
                </a:solidFill>
                <a:latin typeface="Baskerville" charset="0"/>
              </a:rPr>
              <a:t>.</a:t>
            </a:r>
            <a:endParaRPr lang="en-US" sz="2800" b="0" dirty="0">
              <a:solidFill>
                <a:srgbClr val="008000"/>
              </a:solidFill>
              <a:latin typeface="Baskerville" charset="0"/>
            </a:endParaRPr>
          </a:p>
          <a:p>
            <a:r>
              <a:rPr lang="en-US" sz="2800" dirty="0" smtClean="0">
                <a:solidFill>
                  <a:srgbClr val="008000"/>
                </a:solidFill>
                <a:latin typeface="Baskerville" charset="0"/>
              </a:rPr>
              <a:t>Access: </a:t>
            </a:r>
            <a:endParaRPr lang="en-US" sz="2800" b="0" dirty="0" smtClean="0">
              <a:solidFill>
                <a:srgbClr val="008000"/>
              </a:solidFill>
              <a:latin typeface="Baskerville" charset="0"/>
            </a:endParaRPr>
          </a:p>
          <a:p>
            <a:r>
              <a:rPr lang="en-US" sz="2800" b="0" dirty="0" smtClean="0">
                <a:solidFill>
                  <a:srgbClr val="008000"/>
                </a:solidFill>
                <a:latin typeface="Baskerville" charset="0"/>
              </a:rPr>
              <a:t>Dispensaries --- “Pot Shops</a:t>
            </a:r>
            <a:r>
              <a:rPr lang="en-US" sz="2800" b="0" dirty="0" smtClean="0">
                <a:solidFill>
                  <a:srgbClr val="008000"/>
                </a:solidFill>
                <a:latin typeface="Baskerville" charset="0"/>
              </a:rPr>
              <a:t>”</a:t>
            </a:r>
            <a:endParaRPr lang="en-US" sz="2800" b="0" dirty="0" smtClean="0">
              <a:solidFill>
                <a:srgbClr val="008000"/>
              </a:solidFill>
              <a:latin typeface="Baskerville" charset="0"/>
            </a:endParaRPr>
          </a:p>
          <a:p>
            <a:r>
              <a:rPr lang="en-US" sz="2800" b="0" dirty="0" smtClean="0">
                <a:solidFill>
                  <a:srgbClr val="008000"/>
                </a:solidFill>
                <a:latin typeface="Baskerville" charset="0"/>
              </a:rPr>
              <a:t>Home </a:t>
            </a:r>
            <a:r>
              <a:rPr lang="en-US" sz="2800" b="0" dirty="0" smtClean="0">
                <a:solidFill>
                  <a:srgbClr val="008000"/>
                </a:solidFill>
                <a:latin typeface="Baskerville" charset="0"/>
              </a:rPr>
              <a:t>Cultivation</a:t>
            </a:r>
            <a:endParaRPr lang="en-US" sz="2800" b="0" dirty="0">
              <a:solidFill>
                <a:srgbClr val="008000"/>
              </a:solidFill>
              <a:latin typeface="Baskerville" charset="0"/>
            </a:endParaRPr>
          </a:p>
          <a:p>
            <a:r>
              <a:rPr lang="en-US" sz="2800" b="0" dirty="0" smtClean="0">
                <a:solidFill>
                  <a:srgbClr val="008000"/>
                </a:solidFill>
                <a:latin typeface="Baskerville" charset="0"/>
              </a:rPr>
              <a:t>Buying from Dealer</a:t>
            </a:r>
            <a:endParaRPr lang="en-US" sz="2800" b="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sz="2800" dirty="0">
              <a:solidFill>
                <a:srgbClr val="008000"/>
              </a:solidFill>
              <a:latin typeface="Baskerville" charset="0"/>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4" name="Picture 3">
            <a:hlinkClick r:id="rId3"/>
          </p:cNvPr>
          <p:cNvPicPr>
            <a:picLocks noChangeAspect="1"/>
          </p:cNvPicPr>
          <p:nvPr/>
        </p:nvPicPr>
        <p:blipFill>
          <a:blip r:embed="rId4"/>
          <a:stretch>
            <a:fillRect/>
          </a:stretch>
        </p:blipFill>
        <p:spPr>
          <a:xfrm>
            <a:off x="914400" y="228600"/>
            <a:ext cx="7195277" cy="3657599"/>
          </a:xfrm>
          <a:prstGeom prst="rect">
            <a:avLst/>
          </a:prstGeom>
        </p:spPr>
      </p:pic>
      <p:pic>
        <p:nvPicPr>
          <p:cNvPr id="5" name="Picture 4"/>
          <p:cNvPicPr>
            <a:picLocks noChangeAspect="1"/>
          </p:cNvPicPr>
          <p:nvPr/>
        </p:nvPicPr>
        <p:blipFill>
          <a:blip r:embed="rId5"/>
          <a:stretch>
            <a:fillRect/>
          </a:stretch>
        </p:blipFill>
        <p:spPr>
          <a:xfrm>
            <a:off x="5410200" y="5105400"/>
            <a:ext cx="3162300" cy="1498600"/>
          </a:xfrm>
          <a:prstGeom prst="rect">
            <a:avLst/>
          </a:prstGeom>
        </p:spPr>
      </p:pic>
    </p:spTree>
    <p:extLst>
      <p:ext uri="{BB962C8B-B14F-4D97-AF65-F5344CB8AC3E}">
        <p14:creationId xmlns:p14="http://schemas.microsoft.com/office/powerpoint/2010/main" val="378677081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758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58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58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58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616" y="457200"/>
            <a:ext cx="9144000" cy="5867400"/>
          </a:xfrm>
          <a:prstGeom prst="rect">
            <a:avLst/>
          </a:prstGeom>
        </p:spPr>
      </p:pic>
    </p:spTree>
    <p:extLst>
      <p:ext uri="{BB962C8B-B14F-4D97-AF65-F5344CB8AC3E}">
        <p14:creationId xmlns:p14="http://schemas.microsoft.com/office/powerpoint/2010/main" val="68017124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a:xfrm>
            <a:off x="457200" y="0"/>
            <a:ext cx="8156575" cy="1127125"/>
          </a:xfrm>
        </p:spPr>
        <p:txBody>
          <a:bodyPr/>
          <a:lstStyle/>
          <a:p>
            <a:r>
              <a:rPr lang="en-US" b="1" dirty="0">
                <a:latin typeface="Baskerville" charset="0"/>
              </a:rPr>
              <a:t>Medical Marijuana</a:t>
            </a:r>
          </a:p>
        </p:txBody>
      </p:sp>
      <p:sp>
        <p:nvSpPr>
          <p:cNvPr id="53251" name="Content Placeholder 2"/>
          <p:cNvSpPr>
            <a:spLocks noGrp="1"/>
          </p:cNvSpPr>
          <p:nvPr>
            <p:ph idx="1"/>
          </p:nvPr>
        </p:nvSpPr>
        <p:spPr>
          <a:xfrm>
            <a:off x="3352800" y="762000"/>
            <a:ext cx="8156575" cy="4513263"/>
          </a:xfrm>
        </p:spPr>
        <p:txBody>
          <a:bodyPr>
            <a:normAutofit fontScale="92500" lnSpcReduction="20000"/>
          </a:bodyPr>
          <a:lstStyle/>
          <a:p>
            <a:endParaRPr lang="en-US" dirty="0">
              <a:latin typeface="Baskerville" charset="0"/>
            </a:endParaRPr>
          </a:p>
          <a:p>
            <a:endParaRPr lang="en-US" dirty="0">
              <a:latin typeface="Baskerville" charset="0"/>
            </a:endParaRPr>
          </a:p>
          <a:p>
            <a:r>
              <a:rPr lang="en-US" b="1" u="sng" dirty="0">
                <a:latin typeface="Baskerville" charset="0"/>
              </a:rPr>
              <a:t>3 general </a:t>
            </a:r>
            <a:r>
              <a:rPr lang="en-US" b="1" u="sng" dirty="0" smtClean="0">
                <a:latin typeface="Baskerville" charset="0"/>
              </a:rPr>
              <a:t>benefits</a:t>
            </a:r>
            <a:endParaRPr lang="en-US" dirty="0">
              <a:latin typeface="Baskerville" charset="0"/>
            </a:endParaRPr>
          </a:p>
          <a:p>
            <a:pPr>
              <a:buFontTx/>
              <a:buChar char="-"/>
            </a:pPr>
            <a:r>
              <a:rPr lang="en-US" dirty="0">
                <a:latin typeface="Baskerville" charset="0"/>
              </a:rPr>
              <a:t>Decrease nausea/</a:t>
            </a:r>
            <a:r>
              <a:rPr lang="en-US" dirty="0" smtClean="0">
                <a:latin typeface="Baskerville" charset="0"/>
              </a:rPr>
              <a:t>vomiting</a:t>
            </a:r>
            <a:endParaRPr lang="en-US" dirty="0">
              <a:latin typeface="Baskerville" charset="0"/>
            </a:endParaRPr>
          </a:p>
          <a:p>
            <a:pPr>
              <a:buFontTx/>
              <a:buChar char="-"/>
            </a:pPr>
            <a:r>
              <a:rPr lang="en-US" dirty="0">
                <a:latin typeface="Baskerville" charset="0"/>
              </a:rPr>
              <a:t>Decrease </a:t>
            </a:r>
            <a:r>
              <a:rPr lang="en-US" dirty="0" smtClean="0">
                <a:latin typeface="Baskerville" charset="0"/>
              </a:rPr>
              <a:t>pain</a:t>
            </a:r>
            <a:endParaRPr lang="en-US" dirty="0">
              <a:latin typeface="Baskerville" charset="0"/>
            </a:endParaRPr>
          </a:p>
          <a:p>
            <a:pPr>
              <a:buFontTx/>
              <a:buChar char="-"/>
            </a:pPr>
            <a:r>
              <a:rPr lang="en-US" dirty="0">
                <a:latin typeface="Baskerville" charset="0"/>
              </a:rPr>
              <a:t>Increase </a:t>
            </a:r>
            <a:r>
              <a:rPr lang="en-US" dirty="0" smtClean="0">
                <a:latin typeface="Baskerville" charset="0"/>
              </a:rPr>
              <a:t>appetite</a:t>
            </a:r>
          </a:p>
          <a:p>
            <a:pPr>
              <a:buFontTx/>
              <a:buChar char="-"/>
            </a:pPr>
            <a:endParaRPr lang="en-US" dirty="0">
              <a:latin typeface="Baskerville" charset="0"/>
            </a:endParaRPr>
          </a:p>
          <a:p>
            <a:pPr marL="0" indent="0"/>
            <a:endParaRPr lang="en-US" dirty="0">
              <a:latin typeface="Baskerville" charset="0"/>
            </a:endParaRPr>
          </a:p>
          <a:p>
            <a:pPr marL="0" indent="0"/>
            <a:r>
              <a:rPr lang="en-US" b="1" dirty="0" smtClean="0">
                <a:latin typeface="Baskerville" charset="0"/>
              </a:rPr>
              <a:t>All states laws are different</a:t>
            </a:r>
            <a:endParaRPr lang="en-US" b="1" dirty="0">
              <a:latin typeface="Arial" charset="0"/>
            </a:endParaRPr>
          </a:p>
          <a:p>
            <a:pPr>
              <a:buFontTx/>
              <a:buChar char="-"/>
            </a:pPr>
            <a:endParaRPr lang="en-US" dirty="0">
              <a:latin typeface="Arial" charset="0"/>
            </a:endParaRPr>
          </a:p>
          <a:p>
            <a:endParaRPr lang="en-US" dirty="0">
              <a:latin typeface="Arial" charset="0"/>
            </a:endParaRPr>
          </a:p>
        </p:txBody>
      </p:sp>
      <p:sp>
        <p:nvSpPr>
          <p:cNvPr id="53252" name="TextBox 3"/>
          <p:cNvSpPr txBox="1">
            <a:spLocks noChangeArrowheads="1"/>
          </p:cNvSpPr>
          <p:nvPr/>
        </p:nvSpPr>
        <p:spPr bwMode="auto">
          <a:xfrm>
            <a:off x="0" y="1066800"/>
            <a:ext cx="4343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dirty="0" smtClean="0">
                <a:solidFill>
                  <a:schemeClr val="tx2"/>
                </a:solidFill>
                <a:latin typeface="Baskerville" charset="0"/>
              </a:rPr>
              <a:t>Uses:</a:t>
            </a:r>
            <a:endParaRPr lang="en-US" sz="2800" dirty="0">
              <a:solidFill>
                <a:schemeClr val="tx2"/>
              </a:solidFill>
              <a:latin typeface="Baskerville" charset="0"/>
            </a:endParaRPr>
          </a:p>
          <a:p>
            <a:r>
              <a:rPr lang="en-US" sz="2800" b="0" dirty="0" smtClean="0">
                <a:solidFill>
                  <a:schemeClr val="tx2"/>
                </a:solidFill>
                <a:latin typeface="Baskerville" charset="0"/>
              </a:rPr>
              <a:t>Cancer</a:t>
            </a:r>
            <a:endParaRPr lang="en-US" sz="2800" b="0" dirty="0">
              <a:solidFill>
                <a:schemeClr val="tx2"/>
              </a:solidFill>
              <a:latin typeface="Baskerville" charset="0"/>
            </a:endParaRPr>
          </a:p>
          <a:p>
            <a:r>
              <a:rPr lang="en-US" sz="2800" b="0" dirty="0" smtClean="0">
                <a:solidFill>
                  <a:schemeClr val="tx2"/>
                </a:solidFill>
                <a:latin typeface="Baskerville" charset="0"/>
              </a:rPr>
              <a:t>AIDS</a:t>
            </a:r>
            <a:endParaRPr lang="en-US" sz="2800" b="0" dirty="0">
              <a:solidFill>
                <a:schemeClr val="tx2"/>
              </a:solidFill>
              <a:latin typeface="Baskerville" charset="0"/>
            </a:endParaRPr>
          </a:p>
          <a:p>
            <a:r>
              <a:rPr lang="en-US" sz="2800" b="0" dirty="0" smtClean="0">
                <a:solidFill>
                  <a:schemeClr val="tx2"/>
                </a:solidFill>
                <a:latin typeface="Baskerville" charset="0"/>
              </a:rPr>
              <a:t>Glaucoma</a:t>
            </a:r>
            <a:endParaRPr lang="en-US" sz="2800" b="0" dirty="0">
              <a:solidFill>
                <a:schemeClr val="tx2"/>
              </a:solidFill>
              <a:latin typeface="Baskerville" charset="0"/>
            </a:endParaRPr>
          </a:p>
          <a:p>
            <a:r>
              <a:rPr lang="en-US" sz="2800" b="0" dirty="0">
                <a:solidFill>
                  <a:schemeClr val="tx2"/>
                </a:solidFill>
                <a:latin typeface="Baskerville" charset="0"/>
              </a:rPr>
              <a:t>Multiple </a:t>
            </a:r>
            <a:r>
              <a:rPr lang="en-US" sz="2800" b="0" dirty="0" smtClean="0">
                <a:solidFill>
                  <a:schemeClr val="tx2"/>
                </a:solidFill>
                <a:latin typeface="Baskerville" charset="0"/>
              </a:rPr>
              <a:t>Sclerosis</a:t>
            </a:r>
            <a:endParaRPr lang="en-US" sz="2800" b="0" dirty="0">
              <a:solidFill>
                <a:schemeClr val="tx2"/>
              </a:solidFill>
              <a:latin typeface="Baskerville" charset="0"/>
            </a:endParaRPr>
          </a:p>
          <a:p>
            <a:r>
              <a:rPr lang="en-US" sz="2800" b="0" dirty="0">
                <a:solidFill>
                  <a:schemeClr val="tx2"/>
                </a:solidFill>
                <a:latin typeface="Baskerville" charset="0"/>
              </a:rPr>
              <a:t>Eating Disorders</a:t>
            </a:r>
          </a:p>
        </p:txBody>
      </p:sp>
      <p:pic>
        <p:nvPicPr>
          <p:cNvPr id="69636" name="Picture 4">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733800"/>
            <a:ext cx="514032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Rectangle 1"/>
          <p:cNvSpPr>
            <a:spLocks noChangeArrowheads="1"/>
          </p:cNvSpPr>
          <p:nvPr/>
        </p:nvSpPr>
        <p:spPr bwMode="auto">
          <a:xfrm>
            <a:off x="990600" y="6413500"/>
            <a:ext cx="45720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t>http://</a:t>
            </a:r>
            <a:r>
              <a:rPr lang="en-US" dirty="0" err="1"/>
              <a:t>www.cbsnews.com</a:t>
            </a:r>
            <a:r>
              <a:rPr lang="en-US" dirty="0"/>
              <a:t>/video/watch/?id=3290068n&amp;tag=</a:t>
            </a:r>
            <a:r>
              <a:rPr lang="en-US" dirty="0" err="1"/>
              <a:t>segementExtraScroller;housing</a:t>
            </a:r>
            <a:endParaRPr lang="en-US" dirty="0"/>
          </a:p>
        </p:txBody>
      </p:sp>
      <p:pic>
        <p:nvPicPr>
          <p:cNvPr id="8" name="Picture 9">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3810000"/>
            <a:ext cx="2598738"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9648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fade">
                                      <p:cBhvr>
                                        <p:cTn id="7" dur="2000"/>
                                        <p:tgtEl>
                                          <p:spTgt spid="532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2000"/>
                                        <p:tgtEl>
                                          <p:spTgt spid="5325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Effect transition="in" filter="fade">
                                      <p:cBhvr>
                                        <p:cTn id="17" dur="2000"/>
                                        <p:tgtEl>
                                          <p:spTgt spid="5325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3251">
                                            <p:txEl>
                                              <p:pRg st="4" end="4"/>
                                            </p:txEl>
                                          </p:spTgt>
                                        </p:tgtEl>
                                        <p:attrNameLst>
                                          <p:attrName>style.visibility</p:attrName>
                                        </p:attrNameLst>
                                      </p:cBhvr>
                                      <p:to>
                                        <p:strVal val="visible"/>
                                      </p:to>
                                    </p:set>
                                    <p:animEffect transition="in" filter="fade">
                                      <p:cBhvr>
                                        <p:cTn id="22" dur="2000"/>
                                        <p:tgtEl>
                                          <p:spTgt spid="5325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3251">
                                            <p:txEl>
                                              <p:pRg st="5" end="5"/>
                                            </p:txEl>
                                          </p:spTgt>
                                        </p:tgtEl>
                                        <p:attrNameLst>
                                          <p:attrName>style.visibility</p:attrName>
                                        </p:attrNameLst>
                                      </p:cBhvr>
                                      <p:to>
                                        <p:strVal val="visible"/>
                                      </p:to>
                                    </p:set>
                                    <p:animEffect transition="in" filter="fade">
                                      <p:cBhvr>
                                        <p:cTn id="27" dur="2000"/>
                                        <p:tgtEl>
                                          <p:spTgt spid="5325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3251">
                                            <p:txEl>
                                              <p:pRg st="8" end="8"/>
                                            </p:txEl>
                                          </p:spTgt>
                                        </p:tgtEl>
                                        <p:attrNameLst>
                                          <p:attrName>style.visibility</p:attrName>
                                        </p:attrNameLst>
                                      </p:cBhvr>
                                      <p:to>
                                        <p:strVal val="visible"/>
                                      </p:to>
                                    </p:set>
                                    <p:animEffect transition="in" filter="fade">
                                      <p:cBhvr>
                                        <p:cTn id="32" dur="2000"/>
                                        <p:tgtEl>
                                          <p:spTgt spid="53251">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P spid="532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a:xfrm>
            <a:off x="457200" y="228600"/>
            <a:ext cx="8207375" cy="1049338"/>
          </a:xfrm>
        </p:spPr>
        <p:txBody>
          <a:bodyPr lIns="0" tIns="0" rIns="0" bIns="0"/>
          <a:lstStyle/>
          <a:p>
            <a:pPr eaLnBrk="1" hangingPunct="1">
              <a:lnSpc>
                <a:spcPct val="52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atin typeface="Baskerville" charset="0"/>
                <a:cs typeface="Baskerville" charset="0"/>
              </a:rPr>
              <a:t>Intro to Substance Use &amp; Abuse</a:t>
            </a:r>
          </a:p>
        </p:txBody>
      </p:sp>
      <p:sp>
        <p:nvSpPr>
          <p:cNvPr id="3074" name="Rectangle 2"/>
          <p:cNvSpPr>
            <a:spLocks noGrp="1" noChangeArrowheads="1"/>
          </p:cNvSpPr>
          <p:nvPr>
            <p:ph type="body" idx="1"/>
          </p:nvPr>
        </p:nvSpPr>
        <p:spPr>
          <a:xfrm>
            <a:off x="250825" y="1049338"/>
            <a:ext cx="8588375" cy="5580062"/>
          </a:xfrm>
          <a:solidFill>
            <a:srgbClr val="008000"/>
          </a:solidFill>
        </p:spPr>
        <p:txBody>
          <a:bodyPr lIns="0" tIns="0" rIns="0" bIns="0"/>
          <a:lstStyle/>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a:latin typeface="Baskerville" charset="0"/>
              <a:cs typeface="Baskerville" charset="0"/>
            </a:endParaRP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Desired effect: </a:t>
            </a:r>
            <a:r>
              <a:rPr lang="en-GB" sz="2800" dirty="0">
                <a:latin typeface="Baskerville" charset="0"/>
                <a:cs typeface="Baskerville" charset="0"/>
              </a:rPr>
              <a:t>Intended effects = GOOD</a:t>
            </a: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 </a:t>
            </a: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smtClean="0">
                <a:latin typeface="Baskerville" charset="0"/>
                <a:cs typeface="Baskerville" charset="0"/>
              </a:rPr>
              <a:t>Undesired effect: Unintended </a:t>
            </a:r>
            <a:r>
              <a:rPr lang="en-GB" sz="2800" dirty="0">
                <a:latin typeface="Baskerville" charset="0"/>
                <a:cs typeface="Baskerville" charset="0"/>
              </a:rPr>
              <a:t>effects = BAD</a:t>
            </a:r>
          </a:p>
          <a:p>
            <a:pPr marL="269875" indent="-269875" eaLnBrk="1" hangingPunct="1">
              <a:lnSpc>
                <a:spcPct val="52000"/>
              </a:lnSpc>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a:latin typeface="Baskerville" charset="0"/>
              <a:cs typeface="Baskerville" charset="0"/>
            </a:endParaRPr>
          </a:p>
          <a:p>
            <a:pPr marL="0" indent="0"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b="1" u="sng" dirty="0">
                <a:latin typeface="Baskerville" charset="0"/>
                <a:cs typeface="Baskerville" charset="0"/>
              </a:rPr>
              <a:t>Method of Delivery</a:t>
            </a:r>
            <a:r>
              <a:rPr lang="en-GB" sz="2800" b="1" u="sng" dirty="0" smtClean="0">
                <a:latin typeface="Baskerville" charset="0"/>
                <a:cs typeface="Baskerville" charset="0"/>
              </a:rPr>
              <a:t>:  </a:t>
            </a:r>
            <a:r>
              <a:rPr lang="en-GB" sz="2800" dirty="0" smtClean="0">
                <a:latin typeface="Baskerville" charset="0"/>
                <a:cs typeface="Baskerville" charset="0"/>
              </a:rPr>
              <a:t>The way a person uses a drug will 									change how that drug effects them</a:t>
            </a:r>
          </a:p>
          <a:p>
            <a:pPr marL="269875" indent="-269875" eaLnBrk="1" hangingPunct="1">
              <a:lnSpc>
                <a:spcPct val="52000"/>
              </a:lnSpc>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smtClean="0">
              <a:latin typeface="Baskerville" charset="0"/>
              <a:cs typeface="Baskerville" charset="0"/>
            </a:endParaRPr>
          </a:p>
          <a:p>
            <a:pPr marL="269875" indent="-269875" eaLnBrk="1" hangingPunct="1">
              <a:lnSpc>
                <a:spcPct val="52000"/>
              </a:lnSpc>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b="1" dirty="0" smtClean="0">
                <a:latin typeface="Baskerville" charset="0"/>
                <a:cs typeface="Baskerville" charset="0"/>
              </a:rPr>
              <a:t>Methods:</a:t>
            </a:r>
            <a:endParaRPr lang="en-GB" sz="2800" b="1" dirty="0">
              <a:latin typeface="Baskerville" charset="0"/>
              <a:cs typeface="Baskerville" charset="0"/>
            </a:endParaRPr>
          </a:p>
          <a:p>
            <a:pPr marL="269875" indent="-269875" eaLnBrk="1" hangingPunct="1">
              <a:lnSpc>
                <a:spcPct val="52000"/>
              </a:lnSpc>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Orally					 - Inhaled</a:t>
            </a:r>
          </a:p>
          <a:p>
            <a:pPr marL="269875" indent="-269875" eaLnBrk="1" hangingPunct="1">
              <a:lnSpc>
                <a:spcPct val="52000"/>
              </a:lnSpc>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Intravenous		     - Cooked and Ingested</a:t>
            </a:r>
          </a:p>
          <a:p>
            <a:pPr marL="269875" indent="-269875" eaLnBrk="1" hangingPunct="1">
              <a:lnSpc>
                <a:spcPct val="52000"/>
              </a:lnSpc>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dirty="0">
                <a:latin typeface="Baskerville" charset="0"/>
                <a:cs typeface="Baskerville" charset="0"/>
              </a:rPr>
              <a:t>Snorted			 </a:t>
            </a:r>
            <a:r>
              <a:rPr lang="en-GB" sz="2800" dirty="0" smtClean="0">
                <a:latin typeface="Baskerville" charset="0"/>
                <a:cs typeface="Baskerville" charset="0"/>
              </a:rPr>
              <a:t>     - </a:t>
            </a:r>
            <a:r>
              <a:rPr lang="en-GB" sz="2800" dirty="0">
                <a:latin typeface="Baskerville" charset="0"/>
                <a:cs typeface="Baskerville" charset="0"/>
              </a:rPr>
              <a:t>Smoked</a:t>
            </a: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dirty="0">
              <a:latin typeface="Baskerville" charset="0"/>
              <a:cs typeface="Baskerville" charset="0"/>
            </a:endParaRP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b="1" dirty="0">
                <a:latin typeface="Baskerville" charset="0"/>
                <a:cs typeface="Baskerville" charset="0"/>
              </a:rPr>
              <a:t>Every </a:t>
            </a:r>
            <a:r>
              <a:rPr lang="en-GB" sz="2800" b="1" dirty="0" smtClean="0">
                <a:latin typeface="Baskerville" charset="0"/>
                <a:cs typeface="Baskerville" charset="0"/>
              </a:rPr>
              <a:t>Drug/Med </a:t>
            </a:r>
            <a:r>
              <a:rPr lang="en-GB" sz="2800" b="1" dirty="0">
                <a:latin typeface="Baskerville" charset="0"/>
                <a:cs typeface="Baskerville" charset="0"/>
              </a:rPr>
              <a:t>Can Be Toxic at a certain </a:t>
            </a:r>
            <a:r>
              <a:rPr lang="en-GB" sz="2800" b="1" dirty="0" smtClean="0">
                <a:latin typeface="Baskerville" charset="0"/>
                <a:cs typeface="Baskerville" charset="0"/>
              </a:rPr>
              <a:t>DOSE</a:t>
            </a: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800" b="1" dirty="0">
              <a:latin typeface="Baskerville" charset="0"/>
              <a:cs typeface="Baskerville" charset="0"/>
            </a:endParaRPr>
          </a:p>
          <a:p>
            <a:pPr marL="269875" indent="-269875" eaLnBrk="1" hangingPunct="1">
              <a:lnSpc>
                <a:spcPct val="52000"/>
              </a:lnSpc>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2800" b="1" dirty="0" smtClean="0">
                <a:latin typeface="Baskerville" charset="0"/>
                <a:cs typeface="Baskerville" charset="0"/>
              </a:rPr>
              <a:t>-  Some require only SMALL doses to be FATAL!</a:t>
            </a:r>
            <a:endParaRPr lang="en-GB" sz="2800" b="1" dirty="0">
              <a:latin typeface="Baskerville" charset="0"/>
              <a:cs typeface="Baskerville" charset="0"/>
            </a:endParaRPr>
          </a:p>
        </p:txBody>
      </p:sp>
    </p:spTree>
    <p:extLst>
      <p:ext uri="{BB962C8B-B14F-4D97-AF65-F5344CB8AC3E}">
        <p14:creationId xmlns:p14="http://schemas.microsoft.com/office/powerpoint/2010/main" val="37423701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3074"/>
                                        </p:tgtEl>
                                        <p:attrNameLst>
                                          <p:attrName>style.visibility</p:attrName>
                                        </p:attrNameLst>
                                      </p:cBhvr>
                                      <p:to>
                                        <p:strVal val="visible"/>
                                      </p:to>
                                    </p:set>
                                    <p:animEffect transition="in" filter="dissolve">
                                      <p:cBhvr additive="repl">
                                        <p:cTn id="7" dur="500"/>
                                        <p:tgtEl>
                                          <p:spTgt spid="30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fill="hold" nodeType="clickEffect">
                                  <p:stCondLst>
                                    <p:cond delay="0"/>
                                  </p:stCondLst>
                                  <p:childTnLst>
                                    <p:set>
                                      <p:cBhvr additive="repl">
                                        <p:cTn id="11" dur="1" fill="hold">
                                          <p:stCondLst>
                                            <p:cond delay="0"/>
                                          </p:stCondLst>
                                        </p:cTn>
                                        <p:tgtEl>
                                          <p:spTgt spid="3074">
                                            <p:txEl>
                                              <p:pRg st="1" end="1"/>
                                            </p:txEl>
                                          </p:spTgt>
                                        </p:tgtEl>
                                        <p:attrNameLst>
                                          <p:attrName>style.visibility</p:attrName>
                                        </p:attrNameLst>
                                      </p:cBhvr>
                                      <p:to>
                                        <p:strVal val="visible"/>
                                      </p:to>
                                    </p:set>
                                    <p:animEffect transition="in" filter="dissolve">
                                      <p:cBhvr additive="repl">
                                        <p:cTn id="12" dur="500"/>
                                        <p:tgtEl>
                                          <p:spTgt spid="307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fill="hold" nodeType="clickEffect">
                                  <p:stCondLst>
                                    <p:cond delay="0"/>
                                  </p:stCondLst>
                                  <p:childTnLst>
                                    <p:set>
                                      <p:cBhvr additive="repl">
                                        <p:cTn id="16" dur="1" fill="hold">
                                          <p:stCondLst>
                                            <p:cond delay="0"/>
                                          </p:stCondLst>
                                        </p:cTn>
                                        <p:tgtEl>
                                          <p:spTgt spid="3074">
                                            <p:txEl>
                                              <p:pRg st="2" end="2"/>
                                            </p:txEl>
                                          </p:spTgt>
                                        </p:tgtEl>
                                        <p:attrNameLst>
                                          <p:attrName>style.visibility</p:attrName>
                                        </p:attrNameLst>
                                      </p:cBhvr>
                                      <p:to>
                                        <p:strVal val="visible"/>
                                      </p:to>
                                    </p:set>
                                    <p:animEffect transition="in" filter="dissolve">
                                      <p:cBhvr additive="repl">
                                        <p:cTn id="17" dur="500"/>
                                        <p:tgtEl>
                                          <p:spTgt spid="307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fill="hold" nodeType="clickEffect">
                                  <p:stCondLst>
                                    <p:cond delay="0"/>
                                  </p:stCondLst>
                                  <p:childTnLst>
                                    <p:set>
                                      <p:cBhvr additive="repl">
                                        <p:cTn id="21" dur="1" fill="hold">
                                          <p:stCondLst>
                                            <p:cond delay="0"/>
                                          </p:stCondLst>
                                        </p:cTn>
                                        <p:tgtEl>
                                          <p:spTgt spid="3074">
                                            <p:txEl>
                                              <p:pRg st="3" end="3"/>
                                            </p:txEl>
                                          </p:spTgt>
                                        </p:tgtEl>
                                        <p:attrNameLst>
                                          <p:attrName>style.visibility</p:attrName>
                                        </p:attrNameLst>
                                      </p:cBhvr>
                                      <p:to>
                                        <p:strVal val="visible"/>
                                      </p:to>
                                    </p:set>
                                    <p:animEffect transition="in" filter="dissolve">
                                      <p:cBhvr additive="repl">
                                        <p:cTn id="22" dur="500"/>
                                        <p:tgtEl>
                                          <p:spTgt spid="307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fill="hold" nodeType="clickEffect">
                                  <p:stCondLst>
                                    <p:cond delay="0"/>
                                  </p:stCondLst>
                                  <p:childTnLst>
                                    <p:set>
                                      <p:cBhvr additive="repl">
                                        <p:cTn id="26" dur="1" fill="hold">
                                          <p:stCondLst>
                                            <p:cond delay="0"/>
                                          </p:stCondLst>
                                        </p:cTn>
                                        <p:tgtEl>
                                          <p:spTgt spid="3074">
                                            <p:txEl>
                                              <p:pRg st="5" end="5"/>
                                            </p:txEl>
                                          </p:spTgt>
                                        </p:tgtEl>
                                        <p:attrNameLst>
                                          <p:attrName>style.visibility</p:attrName>
                                        </p:attrNameLst>
                                      </p:cBhvr>
                                      <p:to>
                                        <p:strVal val="visible"/>
                                      </p:to>
                                    </p:set>
                                    <p:animEffect transition="in" filter="dissolve">
                                      <p:cBhvr additive="repl">
                                        <p:cTn id="27" dur="500"/>
                                        <p:tgtEl>
                                          <p:spTgt spid="307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fill="hold" nodeType="clickEffect">
                                  <p:stCondLst>
                                    <p:cond delay="0"/>
                                  </p:stCondLst>
                                  <p:childTnLst>
                                    <p:set>
                                      <p:cBhvr additive="repl">
                                        <p:cTn id="31" dur="1" fill="hold">
                                          <p:stCondLst>
                                            <p:cond delay="0"/>
                                          </p:stCondLst>
                                        </p:cTn>
                                        <p:tgtEl>
                                          <p:spTgt spid="3074">
                                            <p:txEl>
                                              <p:pRg st="7" end="7"/>
                                            </p:txEl>
                                          </p:spTgt>
                                        </p:tgtEl>
                                        <p:attrNameLst>
                                          <p:attrName>style.visibility</p:attrName>
                                        </p:attrNameLst>
                                      </p:cBhvr>
                                      <p:to>
                                        <p:strVal val="visible"/>
                                      </p:to>
                                    </p:set>
                                    <p:animEffect transition="in" filter="dissolve">
                                      <p:cBhvr additive="repl">
                                        <p:cTn id="32" dur="500"/>
                                        <p:tgtEl>
                                          <p:spTgt spid="3074">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fill="hold" nodeType="clickEffect">
                                  <p:stCondLst>
                                    <p:cond delay="0"/>
                                  </p:stCondLst>
                                  <p:childTnLst>
                                    <p:set>
                                      <p:cBhvr additive="repl">
                                        <p:cTn id="36" dur="1" fill="hold">
                                          <p:stCondLst>
                                            <p:cond delay="0"/>
                                          </p:stCondLst>
                                        </p:cTn>
                                        <p:tgtEl>
                                          <p:spTgt spid="3074">
                                            <p:txEl>
                                              <p:pRg st="8" end="8"/>
                                            </p:txEl>
                                          </p:spTgt>
                                        </p:tgtEl>
                                        <p:attrNameLst>
                                          <p:attrName>style.visibility</p:attrName>
                                        </p:attrNameLst>
                                      </p:cBhvr>
                                      <p:to>
                                        <p:strVal val="visible"/>
                                      </p:to>
                                    </p:set>
                                    <p:animEffect transition="in" filter="dissolve">
                                      <p:cBhvr additive="repl">
                                        <p:cTn id="37" dur="500"/>
                                        <p:tgtEl>
                                          <p:spTgt spid="3074">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fill="hold" nodeType="clickEffect">
                                  <p:stCondLst>
                                    <p:cond delay="0"/>
                                  </p:stCondLst>
                                  <p:childTnLst>
                                    <p:set>
                                      <p:cBhvr additive="repl">
                                        <p:cTn id="41" dur="1" fill="hold">
                                          <p:stCondLst>
                                            <p:cond delay="0"/>
                                          </p:stCondLst>
                                        </p:cTn>
                                        <p:tgtEl>
                                          <p:spTgt spid="3074">
                                            <p:txEl>
                                              <p:pRg st="9" end="9"/>
                                            </p:txEl>
                                          </p:spTgt>
                                        </p:tgtEl>
                                        <p:attrNameLst>
                                          <p:attrName>style.visibility</p:attrName>
                                        </p:attrNameLst>
                                      </p:cBhvr>
                                      <p:to>
                                        <p:strVal val="visible"/>
                                      </p:to>
                                    </p:set>
                                    <p:animEffect transition="in" filter="dissolve">
                                      <p:cBhvr additive="repl">
                                        <p:cTn id="42" dur="500"/>
                                        <p:tgtEl>
                                          <p:spTgt spid="3074">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fill="hold" nodeType="clickEffect">
                                  <p:stCondLst>
                                    <p:cond delay="0"/>
                                  </p:stCondLst>
                                  <p:childTnLst>
                                    <p:set>
                                      <p:cBhvr additive="repl">
                                        <p:cTn id="46" dur="1" fill="hold">
                                          <p:stCondLst>
                                            <p:cond delay="0"/>
                                          </p:stCondLst>
                                        </p:cTn>
                                        <p:tgtEl>
                                          <p:spTgt spid="3074">
                                            <p:txEl>
                                              <p:pRg st="10" end="10"/>
                                            </p:txEl>
                                          </p:spTgt>
                                        </p:tgtEl>
                                        <p:attrNameLst>
                                          <p:attrName>style.visibility</p:attrName>
                                        </p:attrNameLst>
                                      </p:cBhvr>
                                      <p:to>
                                        <p:strVal val="visible"/>
                                      </p:to>
                                    </p:set>
                                    <p:animEffect transition="in" filter="dissolve">
                                      <p:cBhvr additive="repl">
                                        <p:cTn id="47" dur="500"/>
                                        <p:tgtEl>
                                          <p:spTgt spid="3074">
                                            <p:txEl>
                                              <p:pRg st="10" end="1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fill="hold" nodeType="clickEffect">
                                  <p:stCondLst>
                                    <p:cond delay="0"/>
                                  </p:stCondLst>
                                  <p:childTnLst>
                                    <p:set>
                                      <p:cBhvr additive="repl">
                                        <p:cTn id="51" dur="1" fill="hold">
                                          <p:stCondLst>
                                            <p:cond delay="0"/>
                                          </p:stCondLst>
                                        </p:cTn>
                                        <p:tgtEl>
                                          <p:spTgt spid="3074">
                                            <p:txEl>
                                              <p:pRg st="12" end="12"/>
                                            </p:txEl>
                                          </p:spTgt>
                                        </p:tgtEl>
                                        <p:attrNameLst>
                                          <p:attrName>style.visibility</p:attrName>
                                        </p:attrNameLst>
                                      </p:cBhvr>
                                      <p:to>
                                        <p:strVal val="visible"/>
                                      </p:to>
                                    </p:set>
                                    <p:animEffect transition="in" filter="dissolve">
                                      <p:cBhvr additive="repl">
                                        <p:cTn id="52" dur="500"/>
                                        <p:tgtEl>
                                          <p:spTgt spid="3074">
                                            <p:txEl>
                                              <p:pRg st="12" end="12"/>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fill="hold" nodeType="clickEffect">
                                  <p:stCondLst>
                                    <p:cond delay="0"/>
                                  </p:stCondLst>
                                  <p:childTnLst>
                                    <p:set>
                                      <p:cBhvr additive="repl">
                                        <p:cTn id="56" dur="1" fill="hold">
                                          <p:stCondLst>
                                            <p:cond delay="0"/>
                                          </p:stCondLst>
                                        </p:cTn>
                                        <p:tgtEl>
                                          <p:spTgt spid="3074">
                                            <p:txEl>
                                              <p:pRg st="14" end="14"/>
                                            </p:txEl>
                                          </p:spTgt>
                                        </p:tgtEl>
                                        <p:attrNameLst>
                                          <p:attrName>style.visibility</p:attrName>
                                        </p:attrNameLst>
                                      </p:cBhvr>
                                      <p:to>
                                        <p:strVal val="visible"/>
                                      </p:to>
                                    </p:set>
                                    <p:animEffect transition="in" filter="dissolve">
                                      <p:cBhvr additive="repl">
                                        <p:cTn id="57" dur="500"/>
                                        <p:tgtEl>
                                          <p:spTgt spid="307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28600"/>
            <a:ext cx="265112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5610" name="Picture 10">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0"/>
            <a:ext cx="52578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4176713"/>
            <a:ext cx="30480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Box 1"/>
          <p:cNvSpPr txBox="1">
            <a:spLocks noChangeArrowheads="1"/>
          </p:cNvSpPr>
          <p:nvPr/>
        </p:nvSpPr>
        <p:spPr bwMode="auto">
          <a:xfrm>
            <a:off x="3505200" y="3748904"/>
            <a:ext cx="58674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800" u="sng" dirty="0" err="1">
                <a:solidFill>
                  <a:schemeClr val="tx2"/>
                </a:solidFill>
                <a:latin typeface="Baskerville" charset="0"/>
                <a:cs typeface="Baskerville" charset="0"/>
              </a:rPr>
              <a:t>Marinol</a:t>
            </a:r>
            <a:r>
              <a:rPr lang="en-US" sz="2800" u="sng" dirty="0" smtClean="0">
                <a:solidFill>
                  <a:schemeClr val="tx2"/>
                </a:solidFill>
                <a:latin typeface="Baskerville" charset="0"/>
                <a:cs typeface="Baskerville" charset="0"/>
              </a:rPr>
              <a:t>:</a:t>
            </a:r>
            <a:endParaRPr lang="en-US" sz="2800" b="0" dirty="0">
              <a:solidFill>
                <a:schemeClr val="tx2"/>
              </a:solidFill>
              <a:latin typeface="Baskerville" charset="0"/>
              <a:cs typeface="Baskerville" charset="0"/>
            </a:endParaRPr>
          </a:p>
          <a:p>
            <a:r>
              <a:rPr lang="en-US" sz="2800" b="0" dirty="0">
                <a:solidFill>
                  <a:schemeClr val="tx2"/>
                </a:solidFill>
                <a:latin typeface="Baskerville" charset="0"/>
                <a:cs typeface="Baskerville" charset="0"/>
              </a:rPr>
              <a:t>Marijuana “pill</a:t>
            </a:r>
            <a:r>
              <a:rPr lang="en-US" sz="2800" b="0" dirty="0" smtClean="0">
                <a:solidFill>
                  <a:schemeClr val="tx2"/>
                </a:solidFill>
                <a:latin typeface="Baskerville" charset="0"/>
                <a:cs typeface="Baskerville" charset="0"/>
              </a:rPr>
              <a:t>”</a:t>
            </a:r>
          </a:p>
          <a:p>
            <a:r>
              <a:rPr lang="en-US" sz="2800" b="0" dirty="0" smtClean="0">
                <a:solidFill>
                  <a:schemeClr val="tx2"/>
                </a:solidFill>
                <a:latin typeface="Baskerville" charset="0"/>
                <a:cs typeface="Baskerville" charset="0"/>
              </a:rPr>
              <a:t>THC only</a:t>
            </a:r>
            <a:endParaRPr lang="en-US" sz="2800" b="0" dirty="0">
              <a:solidFill>
                <a:schemeClr val="tx2"/>
              </a:solidFill>
              <a:latin typeface="Baskerville" charset="0"/>
              <a:cs typeface="Baskerville" charset="0"/>
            </a:endParaRPr>
          </a:p>
          <a:p>
            <a:r>
              <a:rPr lang="en-US" sz="2800" b="0" dirty="0">
                <a:solidFill>
                  <a:schemeClr val="tx2"/>
                </a:solidFill>
                <a:latin typeface="Baskerville" charset="0"/>
                <a:cs typeface="Baskerville" charset="0"/>
              </a:rPr>
              <a:t>Legal in ALL 50 </a:t>
            </a:r>
            <a:r>
              <a:rPr lang="en-US" sz="2800" b="0" dirty="0" smtClean="0">
                <a:solidFill>
                  <a:schemeClr val="tx2"/>
                </a:solidFill>
                <a:latin typeface="Baskerville" charset="0"/>
                <a:cs typeface="Baskerville" charset="0"/>
              </a:rPr>
              <a:t>States</a:t>
            </a:r>
            <a:endParaRPr lang="en-US" sz="2800" b="0" dirty="0" smtClean="0">
              <a:solidFill>
                <a:schemeClr val="tx2"/>
              </a:solidFill>
              <a:latin typeface="Baskerville" charset="0"/>
              <a:cs typeface="Baskerville" charset="0"/>
            </a:endParaRPr>
          </a:p>
          <a:p>
            <a:r>
              <a:rPr lang="en-US" sz="2800" b="0" dirty="0" smtClean="0">
                <a:solidFill>
                  <a:schemeClr val="tx2"/>
                </a:solidFill>
                <a:latin typeface="Baskerville" charset="0"/>
                <a:cs typeface="Baskerville" charset="0"/>
              </a:rPr>
              <a:t>Research </a:t>
            </a:r>
            <a:r>
              <a:rPr lang="en-US" sz="2800" b="0" dirty="0" smtClean="0">
                <a:solidFill>
                  <a:schemeClr val="tx2"/>
                </a:solidFill>
                <a:latin typeface="Baskerville" charset="0"/>
                <a:cs typeface="Baskerville" charset="0"/>
              </a:rPr>
              <a:t>indicates </a:t>
            </a:r>
            <a:r>
              <a:rPr lang="en-US" sz="2800" b="0" dirty="0" smtClean="0">
                <a:solidFill>
                  <a:schemeClr val="tx2"/>
                </a:solidFill>
                <a:latin typeface="Baskerville" charset="0"/>
                <a:cs typeface="Baskerville" charset="0"/>
              </a:rPr>
              <a:t>far fewer </a:t>
            </a:r>
            <a:r>
              <a:rPr lang="en-US" sz="2800" b="0" dirty="0" smtClean="0">
                <a:solidFill>
                  <a:schemeClr val="tx2"/>
                </a:solidFill>
                <a:latin typeface="Baskerville" charset="0"/>
                <a:cs typeface="Baskerville" charset="0"/>
              </a:rPr>
              <a:t>negative </a:t>
            </a:r>
          </a:p>
          <a:p>
            <a:r>
              <a:rPr lang="en-US" sz="2800" b="0" dirty="0" smtClean="0">
                <a:solidFill>
                  <a:schemeClr val="tx2"/>
                </a:solidFill>
                <a:latin typeface="Baskerville" charset="0"/>
                <a:cs typeface="Baskerville" charset="0"/>
              </a:rPr>
              <a:t>side </a:t>
            </a:r>
            <a:r>
              <a:rPr lang="en-US" sz="2800" b="0" dirty="0" smtClean="0">
                <a:solidFill>
                  <a:schemeClr val="tx2"/>
                </a:solidFill>
                <a:latin typeface="Baskerville" charset="0"/>
                <a:cs typeface="Baskerville" charset="0"/>
              </a:rPr>
              <a:t>effects, but patients indicate it is </a:t>
            </a:r>
          </a:p>
          <a:p>
            <a:r>
              <a:rPr lang="en-US" sz="2800" b="0" dirty="0" smtClean="0">
                <a:solidFill>
                  <a:schemeClr val="tx2"/>
                </a:solidFill>
                <a:latin typeface="Baskerville" charset="0"/>
                <a:cs typeface="Baskerville" charset="0"/>
              </a:rPr>
              <a:t>less </a:t>
            </a:r>
            <a:r>
              <a:rPr lang="en-US" sz="2800" b="0" dirty="0" smtClean="0">
                <a:solidFill>
                  <a:schemeClr val="tx2"/>
                </a:solidFill>
                <a:latin typeface="Baskerville" charset="0"/>
                <a:cs typeface="Baskerville" charset="0"/>
              </a:rPr>
              <a:t>effective</a:t>
            </a:r>
            <a:endParaRPr lang="en-US" sz="2800" b="0" dirty="0">
              <a:solidFill>
                <a:schemeClr val="tx2"/>
              </a:solidFill>
              <a:latin typeface="Baskerville" charset="0"/>
              <a:cs typeface="Baskerville" charset="0"/>
            </a:endParaRPr>
          </a:p>
          <a:p>
            <a:endParaRPr lang="en-US" sz="2800" b="0" dirty="0">
              <a:solidFill>
                <a:schemeClr val="tx2"/>
              </a:solidFill>
              <a:latin typeface="Baskerville" charset="0"/>
              <a:cs typeface="Baskerville" charset="0"/>
            </a:endParaRPr>
          </a:p>
          <a:p>
            <a:endParaRPr lang="en-US" sz="2800" dirty="0">
              <a:solidFill>
                <a:schemeClr val="tx2"/>
              </a:solidFill>
              <a:latin typeface="Baskerville" charset="0"/>
              <a:cs typeface="Baskerville" charset="0"/>
            </a:endParaRPr>
          </a:p>
          <a:p>
            <a:endParaRPr lang="en-US" sz="2800" dirty="0">
              <a:solidFill>
                <a:schemeClr val="tx2"/>
              </a:solidFill>
              <a:latin typeface="Baskerville" charset="0"/>
              <a:cs typeface="Baskerville" charset="0"/>
            </a:endParaRPr>
          </a:p>
        </p:txBody>
      </p:sp>
    </p:spTree>
    <p:extLst>
      <p:ext uri="{BB962C8B-B14F-4D97-AF65-F5344CB8AC3E}">
        <p14:creationId xmlns:p14="http://schemas.microsoft.com/office/powerpoint/2010/main" val="348374406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5610"/>
                                        </p:tgtEl>
                                        <p:attrNameLst>
                                          <p:attrName>style.visibility</p:attrName>
                                        </p:attrNameLst>
                                      </p:cBhvr>
                                      <p:to>
                                        <p:strVal val="visible"/>
                                      </p:to>
                                    </p:set>
                                    <p:animEffect transition="in" filter="dissolve">
                                      <p:cBhvr>
                                        <p:cTn id="7" dur="500"/>
                                        <p:tgtEl>
                                          <p:spTgt spid="25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5611"/>
                                        </p:tgtEl>
                                        <p:attrNameLst>
                                          <p:attrName>style.visibility</p:attrName>
                                        </p:attrNameLst>
                                      </p:cBhvr>
                                      <p:to>
                                        <p:strVal val="visible"/>
                                      </p:to>
                                    </p:set>
                                    <p:animEffect transition="in" filter="dissolve">
                                      <p:cBhvr>
                                        <p:cTn id="12" dur="500"/>
                                        <p:tgtEl>
                                          <p:spTgt spid="256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168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1684">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684">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1684">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1684">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1684">
                                            <p:txEl>
                                              <p:pRg st="5" end="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16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457200" y="0"/>
            <a:ext cx="8229600" cy="1143000"/>
          </a:xfrm>
        </p:spPr>
        <p:txBody>
          <a:bodyPr/>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a:latin typeface="Baskerville" charset="0"/>
                <a:cs typeface="Baskerville" charset="0"/>
              </a:rPr>
              <a:t>Controlled Substances Act of 1970</a:t>
            </a:r>
            <a:br>
              <a:rPr lang="en-GB" sz="3200">
                <a:latin typeface="Baskerville" charset="0"/>
                <a:cs typeface="Baskerville" charset="0"/>
              </a:rPr>
            </a:br>
            <a:r>
              <a:rPr lang="en-GB" sz="3200">
                <a:latin typeface="Baskerville" charset="0"/>
                <a:cs typeface="Baskerville" charset="0"/>
              </a:rPr>
              <a:t>Regulating Drugs in t</a:t>
            </a:r>
            <a:r>
              <a:rPr lang="en-US" sz="3200">
                <a:latin typeface="Baskerville" charset="0"/>
                <a:cs typeface="Baskerville" charset="0"/>
              </a:rPr>
              <a:t>he</a:t>
            </a:r>
            <a:r>
              <a:rPr lang="en-GB" sz="3200">
                <a:latin typeface="Baskerville" charset="0"/>
                <a:cs typeface="Baskerville" charset="0"/>
              </a:rPr>
              <a:t> United States</a:t>
            </a:r>
          </a:p>
        </p:txBody>
      </p:sp>
      <p:sp>
        <p:nvSpPr>
          <p:cNvPr id="20483" name="Rectangle 2"/>
          <p:cNvSpPr>
            <a:spLocks noGrp="1" noChangeArrowheads="1"/>
          </p:cNvSpPr>
          <p:nvPr>
            <p:ph type="body" idx="1"/>
          </p:nvPr>
        </p:nvSpPr>
        <p:spPr>
          <a:xfrm>
            <a:off x="304800" y="1219200"/>
            <a:ext cx="8839200" cy="5483225"/>
          </a:xfrm>
          <a:solidFill>
            <a:srgbClr val="F3FCA2"/>
          </a:solidFill>
          <a:ln>
            <a:round/>
            <a:headEnd/>
            <a:tailEnd/>
          </a:ln>
          <a:extLst/>
        </p:spPr>
        <p:txBody>
          <a:bodyPr/>
          <a:lstStyle/>
          <a:p>
            <a:pPr marL="269875" indent="-269875" eaLnBrk="1" hangingPunct="1">
              <a:lnSpc>
                <a:spcPct val="80000"/>
              </a:lnSpc>
              <a:spcBef>
                <a:spcPts val="30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200" dirty="0">
              <a:ea typeface="+mn-ea"/>
            </a:endParaRPr>
          </a:p>
          <a:p>
            <a:pPr marL="269875" indent="-269875" eaLnBrk="1" hangingPunct="1">
              <a:lnSpc>
                <a:spcPct val="80000"/>
              </a:lnSpc>
              <a:spcBef>
                <a:spcPts val="30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200" b="1" dirty="0">
              <a:ea typeface="+mn-ea"/>
            </a:endParaRPr>
          </a:p>
          <a:p>
            <a:pPr marL="269875" indent="-269875" eaLnBrk="1" hangingPunct="1">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a:ea typeface="+mn-ea"/>
              </a:rPr>
              <a:t>Schedule I: </a:t>
            </a:r>
          </a:p>
          <a:p>
            <a:pPr marL="269875" indent="-269875" eaLnBrk="1" hangingPunct="1">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	-  high potential for abuse	- most dangerous		                     marijuana, ecstasy </a:t>
            </a:r>
          </a:p>
          <a:p>
            <a:pPr marL="269875" indent="-269875" eaLnBrk="1" hangingPunct="1">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	-  no accepted medical use in US				                               heroin, GHB, </a:t>
            </a:r>
            <a:r>
              <a:rPr lang="en-GB" sz="1400" dirty="0" smtClean="0">
                <a:ea typeface="+mn-ea"/>
              </a:rPr>
              <a:t>LSD	</a:t>
            </a:r>
            <a:endParaRPr lang="en-GB" sz="1400" dirty="0">
              <a:ea typeface="+mn-ea"/>
            </a:endParaRPr>
          </a:p>
          <a:p>
            <a:pPr marL="269875" indent="-269875" eaLnBrk="1" hangingPunct="1">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	</a:t>
            </a:r>
          </a:p>
          <a:p>
            <a:pPr marL="269875" indent="-269875" eaLnBrk="1" hangingPunct="1">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a:ea typeface="+mn-ea"/>
              </a:rPr>
              <a:t>Schedule II:</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High potential for abuse</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Has current accepted medical use in US with severe restrictions		         cocaine, </a:t>
            </a:r>
            <a:r>
              <a:rPr lang="en-GB" sz="1400" dirty="0" smtClean="0">
                <a:ea typeface="+mn-ea"/>
              </a:rPr>
              <a:t>morphine, </a:t>
            </a:r>
            <a:r>
              <a:rPr lang="en-GB" sz="1400" dirty="0" err="1" smtClean="0">
                <a:ea typeface="+mn-ea"/>
              </a:rPr>
              <a:t>ritalin</a:t>
            </a:r>
            <a:endParaRPr lang="en-GB" sz="1400" dirty="0" smtClean="0">
              <a:ea typeface="+mn-ea"/>
            </a:endParaRP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Abuse may lead to </a:t>
            </a:r>
            <a:r>
              <a:rPr lang="en-GB" sz="1400" b="1" dirty="0">
                <a:ea typeface="+mn-ea"/>
              </a:rPr>
              <a:t>severe dependence</a:t>
            </a:r>
            <a:r>
              <a:rPr lang="en-GB" sz="1400" dirty="0">
                <a:ea typeface="+mn-ea"/>
              </a:rPr>
              <a:t>				                            codeine, </a:t>
            </a:r>
            <a:r>
              <a:rPr lang="en-GB" sz="1400" dirty="0" err="1" smtClean="0">
                <a:ea typeface="+mn-ea"/>
              </a:rPr>
              <a:t>oxycontin</a:t>
            </a:r>
            <a:r>
              <a:rPr lang="en-GB" sz="1400" dirty="0" smtClean="0">
                <a:ea typeface="+mn-ea"/>
              </a:rPr>
              <a:t>, </a:t>
            </a:r>
            <a:r>
              <a:rPr lang="en-GB" sz="1400" dirty="0" err="1" smtClean="0">
                <a:ea typeface="+mn-ea"/>
              </a:rPr>
              <a:t>adderall</a:t>
            </a:r>
            <a:endParaRPr lang="en-GB" sz="1400" dirty="0" smtClean="0">
              <a:ea typeface="+mn-ea"/>
            </a:endParaRPr>
          </a:p>
          <a:p>
            <a:pPr marL="3813175" lvl="8" indent="-269875">
              <a:lnSpc>
                <a:spcPct val="80000"/>
              </a:lnSpc>
              <a:spcBef>
                <a:spcPts val="350"/>
              </a:spcBef>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00" dirty="0" smtClean="0"/>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smtClean="0">
                <a:ea typeface="+mn-ea"/>
              </a:rPr>
              <a:t>																</a:t>
            </a:r>
            <a:r>
              <a:rPr lang="en-GB" sz="1400" dirty="0" err="1" smtClean="0">
                <a:ea typeface="+mn-ea"/>
              </a:rPr>
              <a:t>dilaudid</a:t>
            </a:r>
            <a:r>
              <a:rPr lang="en-GB" sz="1400" dirty="0" smtClean="0">
                <a:ea typeface="+mn-ea"/>
              </a:rPr>
              <a:t> (pain killers)</a:t>
            </a:r>
            <a:endParaRPr lang="en-GB" sz="1400" b="1" dirty="0" smtClean="0">
              <a:ea typeface="+mn-ea"/>
            </a:endParaRP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a:ea typeface="+mn-ea"/>
              </a:rPr>
              <a:t>Schedule III:</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Less abuse potential than schedules I and II			   			anabolic steroids</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Has accepted medical use in US				   				testosterone, </a:t>
            </a:r>
            <a:r>
              <a:rPr lang="en-GB" sz="1400" dirty="0" err="1">
                <a:ea typeface="+mn-ea"/>
              </a:rPr>
              <a:t>marinol</a:t>
            </a:r>
            <a:endParaRPr lang="en-GB" sz="1400" dirty="0">
              <a:ea typeface="+mn-ea"/>
            </a:endParaRP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Abuse many lead to moderate dependence						</a:t>
            </a:r>
            <a:r>
              <a:rPr lang="en-GB" sz="1400" dirty="0" smtClean="0">
                <a:ea typeface="+mn-ea"/>
              </a:rPr>
              <a:t>hydrocodone, </a:t>
            </a:r>
            <a:r>
              <a:rPr lang="en-GB" sz="1400" dirty="0" err="1" smtClean="0">
                <a:ea typeface="+mn-ea"/>
              </a:rPr>
              <a:t>vicodin</a:t>
            </a:r>
            <a:endParaRPr lang="en-GB" sz="1400" dirty="0" smtClean="0">
              <a:ea typeface="+mn-ea"/>
            </a:endParaRPr>
          </a:p>
          <a:p>
            <a:pPr marL="3813175" lvl="8" indent="-269875">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200" dirty="0"/>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400" dirty="0">
              <a:ea typeface="+mn-ea"/>
            </a:endParaRP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a:ea typeface="+mn-ea"/>
              </a:rPr>
              <a:t>Schedule IV:  </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Low potential for abuse					  				        </a:t>
            </a:r>
            <a:r>
              <a:rPr lang="en-GB" sz="1400" dirty="0" err="1">
                <a:ea typeface="+mn-ea"/>
              </a:rPr>
              <a:t>Valium</a:t>
            </a:r>
            <a:r>
              <a:rPr lang="en-GB" sz="1400" dirty="0">
                <a:ea typeface="+mn-ea"/>
              </a:rPr>
              <a:t>, anti-depressants</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Has accepted medical use in </a:t>
            </a:r>
            <a:r>
              <a:rPr lang="en-GB" sz="1400" dirty="0" smtClean="0">
                <a:ea typeface="+mn-ea"/>
              </a:rPr>
              <a:t>US								Xanax, </a:t>
            </a:r>
            <a:r>
              <a:rPr lang="en-GB" sz="1400" dirty="0" err="1" smtClean="0">
                <a:ea typeface="+mn-ea"/>
              </a:rPr>
              <a:t>Klonipin</a:t>
            </a:r>
            <a:r>
              <a:rPr lang="en-GB" sz="1400" dirty="0" smtClean="0">
                <a:ea typeface="+mn-ea"/>
              </a:rPr>
              <a:t>, Ativan</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Abuse may lead to limited dependence</a:t>
            </a: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400" dirty="0">
              <a:ea typeface="+mn-ea"/>
            </a:endParaRP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b="1" dirty="0">
                <a:ea typeface="+mn-ea"/>
              </a:rPr>
              <a:t>Schedule V: </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Very low potential for abuse	- prescriptions not always required		                   </a:t>
            </a:r>
            <a:r>
              <a:rPr lang="en-GB" sz="1400" dirty="0" smtClean="0">
                <a:ea typeface="+mn-ea"/>
              </a:rPr>
              <a:t> Robitussin (no DXM)</a:t>
            </a:r>
          </a:p>
          <a:p>
            <a:pPr marL="269875" indent="-269875" eaLnBrk="1" hangingPunct="1">
              <a:lnSpc>
                <a:spcPct val="80000"/>
              </a:lnSpc>
              <a:spcBef>
                <a:spcPts val="350"/>
              </a:spcBef>
              <a:buFont typeface="Arial" charset="0"/>
              <a:buChar char="-"/>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r>
              <a:rPr lang="en-GB" sz="1400" dirty="0">
                <a:ea typeface="+mn-ea"/>
              </a:rPr>
              <a:t>Has accepted medical use in US</a:t>
            </a:r>
            <a:r>
              <a:rPr lang="en-GB" sz="1400" dirty="0" smtClean="0">
                <a:ea typeface="+mn-ea"/>
              </a:rPr>
              <a:t>	- DOES NOT mean non-lethal</a:t>
            </a: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400" b="1" dirty="0">
              <a:ea typeface="+mn-ea"/>
            </a:endParaRP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400" dirty="0">
              <a:ea typeface="+mn-ea"/>
            </a:endParaRPr>
          </a:p>
          <a:p>
            <a:pPr marL="269875" indent="-269875" eaLnBrk="1" hangingPunct="1">
              <a:lnSpc>
                <a:spcPct val="80000"/>
              </a:lnSpc>
              <a:spcBef>
                <a:spcPts val="350"/>
              </a:spcBef>
              <a:buClrTx/>
              <a:buSzTx/>
              <a:buFontTx/>
              <a:buNone/>
              <a:tabLst>
                <a:tab pos="271463" algn="l"/>
                <a:tab pos="384175" algn="l"/>
                <a:tab pos="841375" algn="l"/>
                <a:tab pos="1298575" algn="l"/>
                <a:tab pos="1755775" algn="l"/>
                <a:tab pos="2212975" algn="l"/>
                <a:tab pos="2670175" algn="l"/>
                <a:tab pos="3127375" algn="l"/>
                <a:tab pos="3584575" algn="l"/>
                <a:tab pos="4041775" algn="l"/>
                <a:tab pos="4498975" algn="l"/>
                <a:tab pos="4956175" algn="l"/>
                <a:tab pos="5413375" algn="l"/>
                <a:tab pos="5870575" algn="l"/>
                <a:tab pos="6327775" algn="l"/>
                <a:tab pos="6784975" algn="l"/>
                <a:tab pos="7242175" algn="l"/>
                <a:tab pos="7699375" algn="l"/>
                <a:tab pos="8156575" algn="l"/>
                <a:tab pos="8613775" algn="l"/>
                <a:tab pos="9070975" algn="l"/>
              </a:tabLst>
              <a:defRPr/>
            </a:pPr>
            <a:endParaRPr lang="en-GB" sz="1400" dirty="0">
              <a:ea typeface="+mn-ea"/>
            </a:endParaRPr>
          </a:p>
        </p:txBody>
      </p:sp>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600200"/>
            <a:ext cx="10191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35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819400"/>
            <a:ext cx="790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35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657600"/>
            <a:ext cx="20859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355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4800600"/>
            <a:ext cx="17811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355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5715000"/>
            <a:ext cx="790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65619627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457200" y="-304800"/>
            <a:ext cx="8229600" cy="1143000"/>
          </a:xfrm>
        </p:spPr>
        <p:txBody>
          <a:bodyPr/>
          <a:lstStyle/>
          <a:p>
            <a:pPr eaLnBrk="1" hangingPunct="1">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dirty="0">
                <a:latin typeface="Palatino Linotype" charset="0"/>
              </a:rPr>
              <a:t>Cocaine</a:t>
            </a:r>
          </a:p>
        </p:txBody>
      </p:sp>
      <p:sp>
        <p:nvSpPr>
          <p:cNvPr id="19458" name="Rectangle 2"/>
          <p:cNvSpPr>
            <a:spLocks noGrp="1" noChangeArrowheads="1"/>
          </p:cNvSpPr>
          <p:nvPr>
            <p:ph type="body" idx="1"/>
          </p:nvPr>
        </p:nvSpPr>
        <p:spPr>
          <a:xfrm>
            <a:off x="0" y="609600"/>
            <a:ext cx="9144000" cy="6861175"/>
          </a:xfrm>
        </p:spPr>
        <p:txBody>
          <a:bodyPr/>
          <a:lstStyle/>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b="1" dirty="0" smtClean="0">
                <a:latin typeface="Baskerville" charset="0"/>
                <a:cs typeface="Baskerville" charset="0"/>
              </a:rPr>
              <a:t>Drug Category: Stimulant</a:t>
            </a: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b="1" dirty="0" smtClean="0">
                <a:latin typeface="Baskerville" charset="0"/>
                <a:cs typeface="Baskerville" charset="0"/>
              </a:rPr>
              <a:t>Schedule </a:t>
            </a:r>
            <a:r>
              <a:rPr lang="en-GB" sz="2400" b="1" dirty="0">
                <a:latin typeface="Baskerville" charset="0"/>
                <a:cs typeface="Baskerville" charset="0"/>
              </a:rPr>
              <a:t>II: </a:t>
            </a:r>
            <a:r>
              <a:rPr lang="en-GB" sz="2400" dirty="0">
                <a:latin typeface="Baskerville" charset="0"/>
                <a:cs typeface="Baskerville" charset="0"/>
              </a:rPr>
              <a:t>Highly addictive, very abused</a:t>
            </a: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b="1" dirty="0">
                <a:latin typeface="Baskerville" charset="0"/>
                <a:cs typeface="Baskerville" charset="0"/>
              </a:rPr>
              <a:t>Medical Use: </a:t>
            </a:r>
            <a:r>
              <a:rPr lang="en-GB" sz="2400" dirty="0">
                <a:latin typeface="Baskerville" charset="0"/>
                <a:cs typeface="Baskerville" charset="0"/>
              </a:rPr>
              <a:t>Used medically as a numbing agent for surgeries</a:t>
            </a: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400" b="1"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b="1" dirty="0">
                <a:latin typeface="Baskerville" charset="0"/>
                <a:cs typeface="Baskerville" charset="0"/>
              </a:rPr>
              <a:t>Effects: Short high(15-30 minutes</a:t>
            </a:r>
            <a:r>
              <a:rPr lang="en-GB" sz="2400" b="1" dirty="0" smtClean="0">
                <a:latin typeface="Baskerville" charset="0"/>
                <a:cs typeface="Baskerville" charset="0"/>
              </a:rPr>
              <a:t>)</a:t>
            </a:r>
            <a:endParaRPr lang="en-GB" sz="2400" b="1" dirty="0">
              <a:latin typeface="Baskerville" charset="0"/>
              <a:cs typeface="Baskerville" charset="0"/>
            </a:endParaRPr>
          </a:p>
          <a:p>
            <a:pPr marL="269875" indent="-269875" eaLnBrk="1" hangingPunct="1">
              <a:lnSpc>
                <a:spcPct val="80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dirty="0">
                <a:latin typeface="Baskerville" charset="0"/>
                <a:cs typeface="Baskerville" charset="0"/>
              </a:rPr>
              <a:t>   increased heart rate/blood pressure	</a:t>
            </a:r>
          </a:p>
          <a:p>
            <a:pPr marL="269875" indent="-269875" eaLnBrk="1" hangingPunct="1">
              <a:lnSpc>
                <a:spcPct val="80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dirty="0">
                <a:latin typeface="Baskerville" charset="0"/>
                <a:cs typeface="Baskerville" charset="0"/>
              </a:rPr>
              <a:t>   increased energy/very alert high/wakefulness </a:t>
            </a:r>
            <a:endParaRPr lang="en-GB" sz="2400" dirty="0" smtClean="0">
              <a:latin typeface="Baskerville" charset="0"/>
              <a:cs typeface="Baskerville" charset="0"/>
            </a:endParaRPr>
          </a:p>
          <a:p>
            <a:pPr marL="269875" indent="-269875" eaLnBrk="1" hangingPunct="1">
              <a:lnSpc>
                <a:spcPct val="80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400" dirty="0">
              <a:latin typeface="Baskerville" charset="0"/>
              <a:cs typeface="Baskerville" charset="0"/>
            </a:endParaRPr>
          </a:p>
          <a:p>
            <a:pPr marL="0" indent="0" eaLnBrk="1" hangingPunct="1">
              <a:lnSpc>
                <a:spcPct val="80000"/>
              </a:lnSpc>
              <a:spcBef>
                <a:spcPts val="500"/>
              </a:spcBef>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400" dirty="0" smtClean="0">
                <a:latin typeface="Baskerville" charset="0"/>
                <a:cs typeface="Baskerville" charset="0"/>
              </a:rPr>
              <a:t>---</a:t>
            </a:r>
            <a:r>
              <a:rPr lang="en-GB" sz="2400" b="1" dirty="0" smtClean="0">
                <a:latin typeface="Baskerville" charset="0"/>
                <a:cs typeface="Baskerville" charset="0"/>
              </a:rPr>
              <a:t>Leads to an Immediate CRASH</a:t>
            </a:r>
          </a:p>
          <a:p>
            <a:pPr marL="269875" indent="-269875" eaLnBrk="1" hangingPunct="1">
              <a:lnSpc>
                <a:spcPct val="80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200" b="1" u="sng"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b="1" u="sng" dirty="0" smtClean="0">
                <a:latin typeface="Baskerville" charset="0"/>
                <a:cs typeface="Baskerville" charset="0"/>
              </a:rPr>
              <a:t>Concerns/Side Effects:</a:t>
            </a:r>
            <a:endParaRPr lang="en-GB" sz="2200" b="1" u="sng"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Extreme Agitation/Suicide with Crash</a:t>
            </a:r>
          </a:p>
          <a:p>
            <a:pPr marL="269875" indent="-269875" eaLnBrk="1" hangingPunct="1">
              <a:lnSpc>
                <a:spcPct val="80000"/>
              </a:lnSpc>
              <a:spcBef>
                <a:spcPts val="500"/>
              </a:spcBef>
              <a:buClrTx/>
              <a:buSzTx/>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a:latin typeface="Baskerville" charset="0"/>
                <a:cs typeface="Baskerville" charset="0"/>
              </a:rPr>
              <a:t>Dangerous to heart---heart </a:t>
            </a:r>
            <a:r>
              <a:rPr lang="en-GB" sz="2200" dirty="0" smtClean="0">
                <a:latin typeface="Baskerville" charset="0"/>
                <a:cs typeface="Baskerville" charset="0"/>
              </a:rPr>
              <a:t>attacks/strokes</a:t>
            </a:r>
          </a:p>
          <a:p>
            <a:pPr marL="269875" indent="-269875" eaLnBrk="1" hangingPunct="1">
              <a:lnSpc>
                <a:spcPct val="80000"/>
              </a:lnSpc>
              <a:spcBef>
                <a:spcPts val="500"/>
              </a:spcBef>
              <a:buClrTx/>
              <a:buSzTx/>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Weight Loss</a:t>
            </a: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First Use Death</a:t>
            </a:r>
            <a:endParaRPr lang="en-GB" sz="2200"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Expensive </a:t>
            </a:r>
            <a:r>
              <a:rPr lang="en-GB" sz="2200" dirty="0">
                <a:latin typeface="Baskerville" charset="0"/>
                <a:cs typeface="Baskerville" charset="0"/>
              </a:rPr>
              <a:t>and </a:t>
            </a:r>
            <a:r>
              <a:rPr lang="en-GB" sz="2200" b="1" u="sng" dirty="0">
                <a:latin typeface="Baskerville" charset="0"/>
                <a:cs typeface="Baskerville" charset="0"/>
              </a:rPr>
              <a:t>VERY</a:t>
            </a:r>
            <a:r>
              <a:rPr lang="en-GB" sz="2200" dirty="0">
                <a:latin typeface="Baskerville" charset="0"/>
                <a:cs typeface="Baskerville" charset="0"/>
              </a:rPr>
              <a:t> physically </a:t>
            </a:r>
            <a:r>
              <a:rPr lang="en-GB" sz="2200" dirty="0" smtClean="0">
                <a:latin typeface="Baskerville" charset="0"/>
                <a:cs typeface="Baskerville" charset="0"/>
              </a:rPr>
              <a:t>addictive</a:t>
            </a: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altLang="ja-JP" sz="2200" b="1"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altLang="ja-JP" sz="2200" b="1" dirty="0" smtClean="0">
                <a:latin typeface="Baskerville" charset="0"/>
                <a:cs typeface="Baskerville" charset="0"/>
              </a:rPr>
              <a:t>Athletes and Cocaine?: </a:t>
            </a:r>
            <a:r>
              <a:rPr lang="en-GB" altLang="ja-JP" sz="2200" b="1" dirty="0" smtClean="0">
                <a:latin typeface="Baskerville" charset="0"/>
                <a:cs typeface="Baskerville" charset="0"/>
                <a:hlinkClick r:id="rId3"/>
              </a:rPr>
              <a:t>Video</a:t>
            </a:r>
            <a:endParaRPr lang="en-GB" altLang="ja-JP" sz="2200" b="1" dirty="0">
              <a:latin typeface="Baskerville" charset="0"/>
              <a:cs typeface="Baskerville"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000" dirty="0">
              <a:latin typeface="Arial"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000" dirty="0">
              <a:latin typeface="Arial"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000" b="1" dirty="0">
              <a:latin typeface="Arial" charset="0"/>
            </a:endParaRPr>
          </a:p>
          <a:p>
            <a:pPr marL="269875" indent="-269875" eaLnBrk="1" hangingPunct="1">
              <a:lnSpc>
                <a:spcPct val="80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000" b="1" dirty="0">
              <a:latin typeface="Arial" charset="0"/>
            </a:endParaRPr>
          </a:p>
        </p:txBody>
      </p:sp>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8071" y="3581400"/>
            <a:ext cx="2971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94422232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fill="hold" nodeType="clickEffect">
                                  <p:stCondLst>
                                    <p:cond delay="0"/>
                                  </p:stCondLst>
                                  <p:childTnLst>
                                    <p:set>
                                      <p:cBhvr additive="repl">
                                        <p:cTn id="6" dur="1" fill="hold">
                                          <p:stCondLst>
                                            <p:cond delay="0"/>
                                          </p:stCondLst>
                                        </p:cTn>
                                        <p:tgtEl>
                                          <p:spTgt spid="19458">
                                            <p:txEl>
                                              <p:pRg st="1" end="1"/>
                                            </p:txEl>
                                          </p:spTgt>
                                        </p:tgtEl>
                                        <p:attrNameLst>
                                          <p:attrName>style.visibility</p:attrName>
                                        </p:attrNameLst>
                                      </p:cBhvr>
                                      <p:to>
                                        <p:strVal val="visible"/>
                                      </p:to>
                                    </p:set>
                                    <p:animEffect transition="in" filter="dissolve">
                                      <p:cBhvr additive="repl">
                                        <p:cTn id="7" dur="500"/>
                                        <p:tgtEl>
                                          <p:spTgt spid="1945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nodeType="clickEffect">
                                  <p:stCondLst>
                                    <p:cond delay="0"/>
                                  </p:stCondLst>
                                  <p:childTnLst>
                                    <p:set>
                                      <p:cBhvr additive="repl">
                                        <p:cTn id="11" dur="1" fill="hold">
                                          <p:stCondLst>
                                            <p:cond delay="0"/>
                                          </p:stCondLst>
                                        </p:cTn>
                                        <p:tgtEl>
                                          <p:spTgt spid="19458">
                                            <p:txEl>
                                              <p:pRg st="0" end="0"/>
                                            </p:txEl>
                                          </p:spTgt>
                                        </p:tgtEl>
                                        <p:attrNameLst>
                                          <p:attrName>style.visibility</p:attrName>
                                        </p:attrNameLst>
                                      </p:cBhvr>
                                      <p:to>
                                        <p:strVal val="visible"/>
                                      </p:to>
                                    </p:set>
                                    <p:animEffect transition="in" filter="dissolve">
                                      <p:cBhvr additive="repl">
                                        <p:cTn id="12" dur="500"/>
                                        <p:tgtEl>
                                          <p:spTgt spid="1945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fill="hold" nodeType="clickEffect">
                                  <p:stCondLst>
                                    <p:cond delay="0"/>
                                  </p:stCondLst>
                                  <p:childTnLst>
                                    <p:set>
                                      <p:cBhvr additive="repl">
                                        <p:cTn id="16" dur="1" fill="hold">
                                          <p:stCondLst>
                                            <p:cond delay="0"/>
                                          </p:stCondLst>
                                        </p:cTn>
                                        <p:tgtEl>
                                          <p:spTgt spid="19458">
                                            <p:txEl>
                                              <p:pRg st="2" end="2"/>
                                            </p:txEl>
                                          </p:spTgt>
                                        </p:tgtEl>
                                        <p:attrNameLst>
                                          <p:attrName>style.visibility</p:attrName>
                                        </p:attrNameLst>
                                      </p:cBhvr>
                                      <p:to>
                                        <p:strVal val="visible"/>
                                      </p:to>
                                    </p:set>
                                    <p:animEffect transition="in" filter="dissolve">
                                      <p:cBhvr additive="repl">
                                        <p:cTn id="17" dur="500"/>
                                        <p:tgtEl>
                                          <p:spTgt spid="1945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fill="hold" nodeType="clickEffect">
                                  <p:stCondLst>
                                    <p:cond delay="0"/>
                                  </p:stCondLst>
                                  <p:childTnLst>
                                    <p:set>
                                      <p:cBhvr additive="repl">
                                        <p:cTn id="21" dur="1" fill="hold">
                                          <p:stCondLst>
                                            <p:cond delay="0"/>
                                          </p:stCondLst>
                                        </p:cTn>
                                        <p:tgtEl>
                                          <p:spTgt spid="19458"/>
                                        </p:tgtEl>
                                        <p:attrNameLst>
                                          <p:attrName>style.visibility</p:attrName>
                                        </p:attrNameLst>
                                      </p:cBhvr>
                                      <p:to>
                                        <p:strVal val="visible"/>
                                      </p:to>
                                    </p:set>
                                    <p:animEffect transition="in" filter="dissolve">
                                      <p:cBhvr additive="repl">
                                        <p:cTn id="22" dur="500"/>
                                        <p:tgtEl>
                                          <p:spTgt spid="194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fill="hold" nodeType="clickEffect">
                                  <p:stCondLst>
                                    <p:cond delay="0"/>
                                  </p:stCondLst>
                                  <p:childTnLst>
                                    <p:set>
                                      <p:cBhvr additive="repl">
                                        <p:cTn id="26" dur="1" fill="hold">
                                          <p:stCondLst>
                                            <p:cond delay="0"/>
                                          </p:stCondLst>
                                        </p:cTn>
                                        <p:tgtEl>
                                          <p:spTgt spid="19458">
                                            <p:txEl>
                                              <p:pRg st="4" end="4"/>
                                            </p:txEl>
                                          </p:spTgt>
                                        </p:tgtEl>
                                        <p:attrNameLst>
                                          <p:attrName>style.visibility</p:attrName>
                                        </p:attrNameLst>
                                      </p:cBhvr>
                                      <p:to>
                                        <p:strVal val="visible"/>
                                      </p:to>
                                    </p:set>
                                    <p:animEffect transition="in" filter="dissolve">
                                      <p:cBhvr additive="repl">
                                        <p:cTn id="27" dur="500"/>
                                        <p:tgtEl>
                                          <p:spTgt spid="1945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fill="hold" nodeType="clickEffect">
                                  <p:stCondLst>
                                    <p:cond delay="0"/>
                                  </p:stCondLst>
                                  <p:childTnLst>
                                    <p:set>
                                      <p:cBhvr additive="repl">
                                        <p:cTn id="31" dur="1" fill="hold">
                                          <p:stCondLst>
                                            <p:cond delay="0"/>
                                          </p:stCondLst>
                                        </p:cTn>
                                        <p:tgtEl>
                                          <p:spTgt spid="19458">
                                            <p:txEl>
                                              <p:pRg st="5" end="5"/>
                                            </p:txEl>
                                          </p:spTgt>
                                        </p:tgtEl>
                                        <p:attrNameLst>
                                          <p:attrName>style.visibility</p:attrName>
                                        </p:attrNameLst>
                                      </p:cBhvr>
                                      <p:to>
                                        <p:strVal val="visible"/>
                                      </p:to>
                                    </p:set>
                                    <p:animEffect transition="in" filter="dissolve">
                                      <p:cBhvr additive="repl">
                                        <p:cTn id="32" dur="500"/>
                                        <p:tgtEl>
                                          <p:spTgt spid="19458">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fill="hold" nodeType="clickEffect">
                                  <p:stCondLst>
                                    <p:cond delay="0"/>
                                  </p:stCondLst>
                                  <p:childTnLst>
                                    <p:set>
                                      <p:cBhvr additive="repl">
                                        <p:cTn id="36" dur="1" fill="hold">
                                          <p:stCondLst>
                                            <p:cond delay="0"/>
                                          </p:stCondLst>
                                        </p:cTn>
                                        <p:tgtEl>
                                          <p:spTgt spid="19458">
                                            <p:txEl>
                                              <p:pRg st="6" end="6"/>
                                            </p:txEl>
                                          </p:spTgt>
                                        </p:tgtEl>
                                        <p:attrNameLst>
                                          <p:attrName>style.visibility</p:attrName>
                                        </p:attrNameLst>
                                      </p:cBhvr>
                                      <p:to>
                                        <p:strVal val="visible"/>
                                      </p:to>
                                    </p:set>
                                    <p:animEffect transition="in" filter="dissolve">
                                      <p:cBhvr additive="repl">
                                        <p:cTn id="37" dur="500"/>
                                        <p:tgtEl>
                                          <p:spTgt spid="1945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fill="hold" nodeType="clickEffect">
                                  <p:stCondLst>
                                    <p:cond delay="0"/>
                                  </p:stCondLst>
                                  <p:childTnLst>
                                    <p:set>
                                      <p:cBhvr additive="repl">
                                        <p:cTn id="41" dur="1" fill="hold">
                                          <p:stCondLst>
                                            <p:cond delay="0"/>
                                          </p:stCondLst>
                                        </p:cTn>
                                        <p:tgtEl>
                                          <p:spTgt spid="19458">
                                            <p:txEl>
                                              <p:pRg st="8" end="8"/>
                                            </p:txEl>
                                          </p:spTgt>
                                        </p:tgtEl>
                                        <p:attrNameLst>
                                          <p:attrName>style.visibility</p:attrName>
                                        </p:attrNameLst>
                                      </p:cBhvr>
                                      <p:to>
                                        <p:strVal val="visible"/>
                                      </p:to>
                                    </p:set>
                                    <p:animEffect transition="in" filter="dissolve">
                                      <p:cBhvr additive="repl">
                                        <p:cTn id="42" dur="500"/>
                                        <p:tgtEl>
                                          <p:spTgt spid="19458">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fill="hold" nodeType="clickEffect">
                                  <p:stCondLst>
                                    <p:cond delay="0"/>
                                  </p:stCondLst>
                                  <p:childTnLst>
                                    <p:set>
                                      <p:cBhvr additive="repl">
                                        <p:cTn id="46" dur="1" fill="hold">
                                          <p:stCondLst>
                                            <p:cond delay="0"/>
                                          </p:stCondLst>
                                        </p:cTn>
                                        <p:tgtEl>
                                          <p:spTgt spid="19458">
                                            <p:txEl>
                                              <p:pRg st="10" end="10"/>
                                            </p:txEl>
                                          </p:spTgt>
                                        </p:tgtEl>
                                        <p:attrNameLst>
                                          <p:attrName>style.visibility</p:attrName>
                                        </p:attrNameLst>
                                      </p:cBhvr>
                                      <p:to>
                                        <p:strVal val="visible"/>
                                      </p:to>
                                    </p:set>
                                    <p:animEffect transition="in" filter="dissolve">
                                      <p:cBhvr additive="repl">
                                        <p:cTn id="47" dur="500"/>
                                        <p:tgtEl>
                                          <p:spTgt spid="19458">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fill="hold" nodeType="clickEffect">
                                  <p:stCondLst>
                                    <p:cond delay="0"/>
                                  </p:stCondLst>
                                  <p:childTnLst>
                                    <p:set>
                                      <p:cBhvr additive="repl">
                                        <p:cTn id="51" dur="1" fill="hold">
                                          <p:stCondLst>
                                            <p:cond delay="0"/>
                                          </p:stCondLst>
                                        </p:cTn>
                                        <p:tgtEl>
                                          <p:spTgt spid="19458">
                                            <p:txEl>
                                              <p:pRg st="11" end="11"/>
                                            </p:txEl>
                                          </p:spTgt>
                                        </p:tgtEl>
                                        <p:attrNameLst>
                                          <p:attrName>style.visibility</p:attrName>
                                        </p:attrNameLst>
                                      </p:cBhvr>
                                      <p:to>
                                        <p:strVal val="visible"/>
                                      </p:to>
                                    </p:set>
                                    <p:animEffect transition="in" filter="dissolve">
                                      <p:cBhvr additive="repl">
                                        <p:cTn id="52" dur="500"/>
                                        <p:tgtEl>
                                          <p:spTgt spid="19458">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fill="hold" nodeType="clickEffect">
                                  <p:stCondLst>
                                    <p:cond delay="0"/>
                                  </p:stCondLst>
                                  <p:childTnLst>
                                    <p:set>
                                      <p:cBhvr additive="repl">
                                        <p:cTn id="56" dur="1" fill="hold">
                                          <p:stCondLst>
                                            <p:cond delay="0"/>
                                          </p:stCondLst>
                                        </p:cTn>
                                        <p:tgtEl>
                                          <p:spTgt spid="19458">
                                            <p:txEl>
                                              <p:pRg st="12" end="12"/>
                                            </p:txEl>
                                          </p:spTgt>
                                        </p:tgtEl>
                                        <p:attrNameLst>
                                          <p:attrName>style.visibility</p:attrName>
                                        </p:attrNameLst>
                                      </p:cBhvr>
                                      <p:to>
                                        <p:strVal val="visible"/>
                                      </p:to>
                                    </p:set>
                                    <p:animEffect transition="in" filter="dissolve">
                                      <p:cBhvr additive="repl">
                                        <p:cTn id="57" dur="500"/>
                                        <p:tgtEl>
                                          <p:spTgt spid="19458">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fill="hold" nodeType="clickEffect">
                                  <p:stCondLst>
                                    <p:cond delay="0"/>
                                  </p:stCondLst>
                                  <p:childTnLst>
                                    <p:set>
                                      <p:cBhvr additive="repl">
                                        <p:cTn id="61" dur="1" fill="hold">
                                          <p:stCondLst>
                                            <p:cond delay="0"/>
                                          </p:stCondLst>
                                        </p:cTn>
                                        <p:tgtEl>
                                          <p:spTgt spid="19458">
                                            <p:txEl>
                                              <p:pRg st="13" end="13"/>
                                            </p:txEl>
                                          </p:spTgt>
                                        </p:tgtEl>
                                        <p:attrNameLst>
                                          <p:attrName>style.visibility</p:attrName>
                                        </p:attrNameLst>
                                      </p:cBhvr>
                                      <p:to>
                                        <p:strVal val="visible"/>
                                      </p:to>
                                    </p:set>
                                    <p:animEffect transition="in" filter="dissolve">
                                      <p:cBhvr additive="repl">
                                        <p:cTn id="62" dur="500"/>
                                        <p:tgtEl>
                                          <p:spTgt spid="19458">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fill="hold" nodeType="clickEffect">
                                  <p:stCondLst>
                                    <p:cond delay="0"/>
                                  </p:stCondLst>
                                  <p:childTnLst>
                                    <p:set>
                                      <p:cBhvr additive="repl">
                                        <p:cTn id="66" dur="1" fill="hold">
                                          <p:stCondLst>
                                            <p:cond delay="0"/>
                                          </p:stCondLst>
                                        </p:cTn>
                                        <p:tgtEl>
                                          <p:spTgt spid="19458">
                                            <p:txEl>
                                              <p:pRg st="14" end="14"/>
                                            </p:txEl>
                                          </p:spTgt>
                                        </p:tgtEl>
                                        <p:attrNameLst>
                                          <p:attrName>style.visibility</p:attrName>
                                        </p:attrNameLst>
                                      </p:cBhvr>
                                      <p:to>
                                        <p:strVal val="visible"/>
                                      </p:to>
                                    </p:set>
                                    <p:animEffect transition="in" filter="dissolve">
                                      <p:cBhvr additive="repl">
                                        <p:cTn id="67" dur="500"/>
                                        <p:tgtEl>
                                          <p:spTgt spid="19458">
                                            <p:txEl>
                                              <p:pRg st="14" end="14"/>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9" presetClass="entr" fill="hold" nodeType="clickEffect">
                                  <p:stCondLst>
                                    <p:cond delay="0"/>
                                  </p:stCondLst>
                                  <p:childTnLst>
                                    <p:set>
                                      <p:cBhvr additive="repl">
                                        <p:cTn id="71" dur="1" fill="hold">
                                          <p:stCondLst>
                                            <p:cond delay="0"/>
                                          </p:stCondLst>
                                        </p:cTn>
                                        <p:tgtEl>
                                          <p:spTgt spid="19458">
                                            <p:txEl>
                                              <p:pRg st="15" end="15"/>
                                            </p:txEl>
                                          </p:spTgt>
                                        </p:tgtEl>
                                        <p:attrNameLst>
                                          <p:attrName>style.visibility</p:attrName>
                                        </p:attrNameLst>
                                      </p:cBhvr>
                                      <p:to>
                                        <p:strVal val="visible"/>
                                      </p:to>
                                    </p:set>
                                    <p:animEffect transition="in" filter="dissolve">
                                      <p:cBhvr additive="repl">
                                        <p:cTn id="72" dur="500"/>
                                        <p:tgtEl>
                                          <p:spTgt spid="19458">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fill="hold" nodeType="clickEffect">
                                  <p:stCondLst>
                                    <p:cond delay="0"/>
                                  </p:stCondLst>
                                  <p:childTnLst>
                                    <p:set>
                                      <p:cBhvr additive="repl">
                                        <p:cTn id="76" dur="1" fill="hold">
                                          <p:stCondLst>
                                            <p:cond delay="0"/>
                                          </p:stCondLst>
                                        </p:cTn>
                                        <p:tgtEl>
                                          <p:spTgt spid="19458">
                                            <p:txEl>
                                              <p:pRg st="17" end="17"/>
                                            </p:txEl>
                                          </p:spTgt>
                                        </p:tgtEl>
                                        <p:attrNameLst>
                                          <p:attrName>style.visibility</p:attrName>
                                        </p:attrNameLst>
                                      </p:cBhvr>
                                      <p:to>
                                        <p:strVal val="visible"/>
                                      </p:to>
                                    </p:set>
                                    <p:animEffect transition="in" filter="dissolve">
                                      <p:cBhvr additive="repl">
                                        <p:cTn id="77" dur="500"/>
                                        <p:tgtEl>
                                          <p:spTgt spid="19458">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1219200" y="228600"/>
            <a:ext cx="8221663" cy="1049338"/>
          </a:xfrm>
        </p:spPr>
        <p:txBody>
          <a:bodyPr lIns="0" tIns="0" rIns="0" bIns="0"/>
          <a:lstStyle/>
          <a:p>
            <a:pPr eaLnBrk="1" hangingPunct="1">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Baskerville"/>
                <a:cs typeface="Baskerville"/>
              </a:rPr>
              <a:t>Methamphetamines</a:t>
            </a:r>
          </a:p>
        </p:txBody>
      </p:sp>
      <p:sp>
        <p:nvSpPr>
          <p:cNvPr id="21506" name="Rectangle 2"/>
          <p:cNvSpPr>
            <a:spLocks noGrp="1" noChangeArrowheads="1"/>
          </p:cNvSpPr>
          <p:nvPr>
            <p:ph type="body" idx="1"/>
          </p:nvPr>
        </p:nvSpPr>
        <p:spPr>
          <a:xfrm>
            <a:off x="304800" y="1066800"/>
            <a:ext cx="8305800" cy="4665663"/>
          </a:xfrm>
        </p:spPr>
        <p:txBody>
          <a:bodyPr lIns="0" tIns="0" rIns="0" bIns="0"/>
          <a:lstStyle/>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200" dirty="0">
              <a:latin typeface="Baskerville" charset="0"/>
              <a:cs typeface="Baskerville" charset="0"/>
            </a:endParaRPr>
          </a:p>
          <a:p>
            <a:pPr marL="269875" indent="-269875" eaLnBrk="1" hangingPunct="1">
              <a:lnSpc>
                <a:spcPct val="77000"/>
              </a:lnSpc>
              <a:spcBef>
                <a:spcPts val="500"/>
              </a:spcBef>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b="1" dirty="0">
                <a:latin typeface="Baskerville" charset="0"/>
                <a:cs typeface="Baskerville" charset="0"/>
              </a:rPr>
              <a:t>How Made: </a:t>
            </a:r>
          </a:p>
          <a:p>
            <a:pPr marL="269875" indent="-269875" eaLnBrk="1" hangingPunct="1">
              <a:lnSpc>
                <a:spcPct val="77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a:latin typeface="Baskerville" charset="0"/>
                <a:cs typeface="Baskerville" charset="0"/>
              </a:rPr>
              <a:t>Produced in labs, often in homes</a:t>
            </a:r>
          </a:p>
          <a:p>
            <a:pPr marL="269875" indent="-269875" eaLnBrk="1" hangingPunct="1">
              <a:lnSpc>
                <a:spcPct val="77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a:latin typeface="Baskerville" charset="0"/>
                <a:cs typeface="Baskerville" charset="0"/>
              </a:rPr>
              <a:t>Made of household chemicals and poisons</a:t>
            </a:r>
          </a:p>
          <a:p>
            <a:pPr marL="269875" indent="-269875" eaLnBrk="1" hangingPunct="1">
              <a:lnSpc>
                <a:spcPct val="77000"/>
              </a:lnSpc>
              <a:spcBef>
                <a:spcPts val="500"/>
              </a:spcBef>
              <a:buFont typeface="Arial" charset="0"/>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200" dirty="0">
              <a:latin typeface="Baskerville" charset="0"/>
              <a:cs typeface="Baskerville" charset="0"/>
            </a:endParaRPr>
          </a:p>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b="1" dirty="0" smtClean="0">
                <a:latin typeface="Baskerville" charset="0"/>
                <a:cs typeface="Baskerville" charset="0"/>
              </a:rPr>
              <a:t>Problems &amp; Effects:</a:t>
            </a:r>
          </a:p>
          <a:p>
            <a:pPr eaLnBrk="1" hangingPunct="1">
              <a:lnSpc>
                <a:spcPct val="77000"/>
              </a:lnSpc>
              <a:spcBef>
                <a:spcPts val="500"/>
              </a:spcBef>
              <a:buClrTx/>
              <a:buSzTx/>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Extremely addictive</a:t>
            </a:r>
            <a:endParaRPr lang="en-GB" sz="2200" dirty="0">
              <a:latin typeface="Baskerville" charset="0"/>
              <a:cs typeface="Baskerville" charset="0"/>
            </a:endParaRPr>
          </a:p>
          <a:p>
            <a:pPr eaLnBrk="1" hangingPunct="1">
              <a:lnSpc>
                <a:spcPct val="77000"/>
              </a:lnSpc>
              <a:spcBef>
                <a:spcPts val="500"/>
              </a:spcBef>
              <a:buClrTx/>
              <a:buSzTx/>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Ingesting poisons: Toxic to ALL body parts</a:t>
            </a:r>
            <a:endParaRPr lang="en-GB" sz="2200" dirty="0">
              <a:latin typeface="Baskerville" charset="0"/>
              <a:cs typeface="Baskerville" charset="0"/>
            </a:endParaRPr>
          </a:p>
          <a:p>
            <a:pPr eaLnBrk="1" hangingPunct="1">
              <a:lnSpc>
                <a:spcPct val="77000"/>
              </a:lnSpc>
              <a:spcBef>
                <a:spcPts val="500"/>
              </a:spcBef>
              <a:buClrTx/>
              <a:buSzTx/>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Dental problems (meth mouth)	- Weight loss   </a:t>
            </a:r>
          </a:p>
          <a:p>
            <a:pPr eaLnBrk="1" hangingPunct="1">
              <a:lnSpc>
                <a:spcPct val="77000"/>
              </a:lnSpc>
              <a:spcBef>
                <a:spcPts val="500"/>
              </a:spcBef>
              <a:buClrTx/>
              <a:buSzTx/>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a:latin typeface="Baskerville" charset="0"/>
                <a:cs typeface="Baskerville" charset="0"/>
              </a:rPr>
              <a:t>V</a:t>
            </a:r>
            <a:r>
              <a:rPr lang="en-GB" sz="2200" dirty="0" smtClean="0">
                <a:latin typeface="Baskerville" charset="0"/>
                <a:cs typeface="Baskerville" charset="0"/>
              </a:rPr>
              <a:t>iolent </a:t>
            </a:r>
            <a:r>
              <a:rPr lang="en-GB" sz="2200" dirty="0" err="1" smtClean="0">
                <a:latin typeface="Baskerville" charset="0"/>
                <a:cs typeface="Baskerville" charset="0"/>
              </a:rPr>
              <a:t>behavior</a:t>
            </a:r>
            <a:r>
              <a:rPr lang="en-GB" sz="2200" dirty="0">
                <a:latin typeface="Baskerville" charset="0"/>
                <a:cs typeface="Baskerville" charset="0"/>
              </a:rPr>
              <a:t>/</a:t>
            </a:r>
            <a:r>
              <a:rPr lang="en-GB" sz="2200" dirty="0" smtClean="0">
                <a:latin typeface="Baskerville" charset="0"/>
                <a:cs typeface="Baskerville" charset="0"/>
              </a:rPr>
              <a:t>psychosis		- AGES a person</a:t>
            </a:r>
            <a:endParaRPr lang="en-GB" sz="2200" dirty="0">
              <a:latin typeface="Baskerville" charset="0"/>
              <a:cs typeface="Baskerville" charset="0"/>
            </a:endParaRPr>
          </a:p>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a:latin typeface="Baskerville" charset="0"/>
                <a:cs typeface="Baskerville" charset="0"/>
              </a:rPr>
              <a:t>Serious withdrawals up to 7 days after last use (meth bugs)</a:t>
            </a:r>
          </a:p>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endParaRPr lang="en-GB" sz="2200" dirty="0">
              <a:latin typeface="Baskerville" charset="0"/>
              <a:cs typeface="Baskerville" charset="0"/>
            </a:endParaRPr>
          </a:p>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b="1" dirty="0">
                <a:latin typeface="Baskerville" charset="0"/>
                <a:cs typeface="Baskerville" charset="0"/>
              </a:rPr>
              <a:t>Legislation: </a:t>
            </a:r>
            <a:r>
              <a:rPr lang="en-GB" sz="2200" dirty="0">
                <a:latin typeface="Baskerville" charset="0"/>
                <a:cs typeface="Baskerville" charset="0"/>
              </a:rPr>
              <a:t>Combat Methamphetamine Epidemic Act of </a:t>
            </a:r>
            <a:r>
              <a:rPr lang="en-GB" sz="2200" dirty="0" smtClean="0">
                <a:latin typeface="Baskerville" charset="0"/>
                <a:cs typeface="Baskerville" charset="0"/>
              </a:rPr>
              <a:t>2005: </a:t>
            </a:r>
          </a:p>
          <a:p>
            <a:pPr marL="269875" indent="-269875" eaLnBrk="1" hangingPunct="1">
              <a:lnSpc>
                <a:spcPct val="77000"/>
              </a:lnSpc>
              <a:spcBef>
                <a:spcPts val="500"/>
              </a:spcBef>
              <a:buClrTx/>
              <a:buSzTx/>
              <a:buFontTx/>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pPr>
            <a:r>
              <a:rPr lang="en-GB" sz="2200" dirty="0" smtClean="0">
                <a:latin typeface="Baskerville" charset="0"/>
                <a:cs typeface="Baskerville" charset="0"/>
              </a:rPr>
              <a:t>					Limits access to ingredients needed to make Meth: </a:t>
            </a:r>
            <a:r>
              <a:rPr lang="en-GB" sz="2200" dirty="0" smtClean="0">
                <a:latin typeface="Baskerville" charset="0"/>
                <a:cs typeface="Baskerville" charset="0"/>
                <a:hlinkClick r:id="rId3"/>
              </a:rPr>
              <a:t>Video</a:t>
            </a:r>
            <a:endParaRPr lang="en-GB" sz="2200" dirty="0">
              <a:latin typeface="Baskerville" charset="0"/>
              <a:cs typeface="Baskerville" charset="0"/>
            </a:endParaRPr>
          </a:p>
        </p:txBody>
      </p:sp>
      <p:pic>
        <p:nvPicPr>
          <p:cNvPr id="31747" name="Picture 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5544472"/>
            <a:ext cx="4800600" cy="129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48" name="Picture 5">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762000"/>
            <a:ext cx="304800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28600" y="0"/>
            <a:ext cx="8610600" cy="658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123001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21506"/>
                                        </p:tgtEl>
                                        <p:attrNameLst>
                                          <p:attrName>style.visibility</p:attrName>
                                        </p:attrNameLst>
                                      </p:cBhvr>
                                      <p:to>
                                        <p:strVal val="visible"/>
                                      </p:to>
                                    </p:set>
                                    <p:animEffect transition="in" filter="dissolve">
                                      <p:cBhvr additive="repl">
                                        <p:cTn id="7" dur="500"/>
                                        <p:tgtEl>
                                          <p:spTgt spid="21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fill="hold" nodeType="clickEffect">
                                  <p:stCondLst>
                                    <p:cond delay="0"/>
                                  </p:stCondLst>
                                  <p:childTnLst>
                                    <p:set>
                                      <p:cBhvr additive="repl">
                                        <p:cTn id="11" dur="1" fill="hold">
                                          <p:stCondLst>
                                            <p:cond delay="0"/>
                                          </p:stCondLst>
                                        </p:cTn>
                                        <p:tgtEl>
                                          <p:spTgt spid="21506">
                                            <p:txEl>
                                              <p:pRg st="1" end="1"/>
                                            </p:txEl>
                                          </p:spTgt>
                                        </p:tgtEl>
                                        <p:attrNameLst>
                                          <p:attrName>style.visibility</p:attrName>
                                        </p:attrNameLst>
                                      </p:cBhvr>
                                      <p:to>
                                        <p:strVal val="visible"/>
                                      </p:to>
                                    </p:set>
                                    <p:animEffect transition="in" filter="dissolve">
                                      <p:cBhvr additive="repl">
                                        <p:cTn id="12" dur="500"/>
                                        <p:tgtEl>
                                          <p:spTgt spid="2150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fill="hold" nodeType="clickEffect">
                                  <p:stCondLst>
                                    <p:cond delay="0"/>
                                  </p:stCondLst>
                                  <p:childTnLst>
                                    <p:set>
                                      <p:cBhvr additive="repl">
                                        <p:cTn id="16" dur="1" fill="hold">
                                          <p:stCondLst>
                                            <p:cond delay="0"/>
                                          </p:stCondLst>
                                        </p:cTn>
                                        <p:tgtEl>
                                          <p:spTgt spid="21506">
                                            <p:txEl>
                                              <p:pRg st="2" end="2"/>
                                            </p:txEl>
                                          </p:spTgt>
                                        </p:tgtEl>
                                        <p:attrNameLst>
                                          <p:attrName>style.visibility</p:attrName>
                                        </p:attrNameLst>
                                      </p:cBhvr>
                                      <p:to>
                                        <p:strVal val="visible"/>
                                      </p:to>
                                    </p:set>
                                    <p:animEffect transition="in" filter="dissolve">
                                      <p:cBhvr additive="repl">
                                        <p:cTn id="17" dur="500"/>
                                        <p:tgtEl>
                                          <p:spTgt spid="2150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fill="hold" nodeType="clickEffect">
                                  <p:stCondLst>
                                    <p:cond delay="0"/>
                                  </p:stCondLst>
                                  <p:childTnLst>
                                    <p:set>
                                      <p:cBhvr additive="repl">
                                        <p:cTn id="21" dur="1" fill="hold">
                                          <p:stCondLst>
                                            <p:cond delay="0"/>
                                          </p:stCondLst>
                                        </p:cTn>
                                        <p:tgtEl>
                                          <p:spTgt spid="21506">
                                            <p:txEl>
                                              <p:pRg st="3" end="3"/>
                                            </p:txEl>
                                          </p:spTgt>
                                        </p:tgtEl>
                                        <p:attrNameLst>
                                          <p:attrName>style.visibility</p:attrName>
                                        </p:attrNameLst>
                                      </p:cBhvr>
                                      <p:to>
                                        <p:strVal val="visible"/>
                                      </p:to>
                                    </p:set>
                                    <p:animEffect transition="in" filter="dissolve">
                                      <p:cBhvr additive="repl">
                                        <p:cTn id="22" dur="500"/>
                                        <p:tgtEl>
                                          <p:spTgt spid="2150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fill="hold" nodeType="clickEffect">
                                  <p:stCondLst>
                                    <p:cond delay="0"/>
                                  </p:stCondLst>
                                  <p:childTnLst>
                                    <p:set>
                                      <p:cBhvr additive="repl">
                                        <p:cTn id="26" dur="1" fill="hold">
                                          <p:stCondLst>
                                            <p:cond delay="0"/>
                                          </p:stCondLst>
                                        </p:cTn>
                                        <p:tgtEl>
                                          <p:spTgt spid="21506">
                                            <p:txEl>
                                              <p:pRg st="5" end="5"/>
                                            </p:txEl>
                                          </p:spTgt>
                                        </p:tgtEl>
                                        <p:attrNameLst>
                                          <p:attrName>style.visibility</p:attrName>
                                        </p:attrNameLst>
                                      </p:cBhvr>
                                      <p:to>
                                        <p:strVal val="visible"/>
                                      </p:to>
                                    </p:set>
                                    <p:animEffect transition="in" filter="dissolve">
                                      <p:cBhvr additive="repl">
                                        <p:cTn id="27" dur="500"/>
                                        <p:tgtEl>
                                          <p:spTgt spid="2150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fill="hold" nodeType="clickEffect">
                                  <p:stCondLst>
                                    <p:cond delay="0"/>
                                  </p:stCondLst>
                                  <p:childTnLst>
                                    <p:set>
                                      <p:cBhvr additive="repl">
                                        <p:cTn id="31" dur="1" fill="hold">
                                          <p:stCondLst>
                                            <p:cond delay="0"/>
                                          </p:stCondLst>
                                        </p:cTn>
                                        <p:tgtEl>
                                          <p:spTgt spid="21506">
                                            <p:txEl>
                                              <p:pRg st="6" end="6"/>
                                            </p:txEl>
                                          </p:spTgt>
                                        </p:tgtEl>
                                        <p:attrNameLst>
                                          <p:attrName>style.visibility</p:attrName>
                                        </p:attrNameLst>
                                      </p:cBhvr>
                                      <p:to>
                                        <p:strVal val="visible"/>
                                      </p:to>
                                    </p:set>
                                    <p:animEffect transition="in" filter="dissolve">
                                      <p:cBhvr additive="repl">
                                        <p:cTn id="32" dur="500"/>
                                        <p:tgtEl>
                                          <p:spTgt spid="2150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fill="hold" nodeType="clickEffect">
                                  <p:stCondLst>
                                    <p:cond delay="0"/>
                                  </p:stCondLst>
                                  <p:childTnLst>
                                    <p:set>
                                      <p:cBhvr additive="repl">
                                        <p:cTn id="36" dur="1" fill="hold">
                                          <p:stCondLst>
                                            <p:cond delay="0"/>
                                          </p:stCondLst>
                                        </p:cTn>
                                        <p:tgtEl>
                                          <p:spTgt spid="21506">
                                            <p:txEl>
                                              <p:pRg st="7" end="7"/>
                                            </p:txEl>
                                          </p:spTgt>
                                        </p:tgtEl>
                                        <p:attrNameLst>
                                          <p:attrName>style.visibility</p:attrName>
                                        </p:attrNameLst>
                                      </p:cBhvr>
                                      <p:to>
                                        <p:strVal val="visible"/>
                                      </p:to>
                                    </p:set>
                                    <p:animEffect transition="in" filter="dissolve">
                                      <p:cBhvr additive="repl">
                                        <p:cTn id="37" dur="500"/>
                                        <p:tgtEl>
                                          <p:spTgt spid="2150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fill="hold" nodeType="clickEffect">
                                  <p:stCondLst>
                                    <p:cond delay="0"/>
                                  </p:stCondLst>
                                  <p:childTnLst>
                                    <p:set>
                                      <p:cBhvr additive="repl">
                                        <p:cTn id="41" dur="1" fill="hold">
                                          <p:stCondLst>
                                            <p:cond delay="0"/>
                                          </p:stCondLst>
                                        </p:cTn>
                                        <p:tgtEl>
                                          <p:spTgt spid="21506">
                                            <p:txEl>
                                              <p:pRg st="8" end="8"/>
                                            </p:txEl>
                                          </p:spTgt>
                                        </p:tgtEl>
                                        <p:attrNameLst>
                                          <p:attrName>style.visibility</p:attrName>
                                        </p:attrNameLst>
                                      </p:cBhvr>
                                      <p:to>
                                        <p:strVal val="visible"/>
                                      </p:to>
                                    </p:set>
                                    <p:animEffect transition="in" filter="dissolve">
                                      <p:cBhvr additive="repl">
                                        <p:cTn id="42" dur="500"/>
                                        <p:tgtEl>
                                          <p:spTgt spid="21506">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fill="hold" nodeType="clickEffect">
                                  <p:stCondLst>
                                    <p:cond delay="0"/>
                                  </p:stCondLst>
                                  <p:childTnLst>
                                    <p:set>
                                      <p:cBhvr additive="repl">
                                        <p:cTn id="46" dur="1" fill="hold">
                                          <p:stCondLst>
                                            <p:cond delay="0"/>
                                          </p:stCondLst>
                                        </p:cTn>
                                        <p:tgtEl>
                                          <p:spTgt spid="21506">
                                            <p:txEl>
                                              <p:pRg st="9" end="9"/>
                                            </p:txEl>
                                          </p:spTgt>
                                        </p:tgtEl>
                                        <p:attrNameLst>
                                          <p:attrName>style.visibility</p:attrName>
                                        </p:attrNameLst>
                                      </p:cBhvr>
                                      <p:to>
                                        <p:strVal val="visible"/>
                                      </p:to>
                                    </p:set>
                                    <p:animEffect transition="in" filter="dissolve">
                                      <p:cBhvr additive="repl">
                                        <p:cTn id="47" dur="500"/>
                                        <p:tgtEl>
                                          <p:spTgt spid="21506">
                                            <p:txEl>
                                              <p:pRg st="9" end="9"/>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fill="hold" nodeType="clickEffect">
                                  <p:stCondLst>
                                    <p:cond delay="0"/>
                                  </p:stCondLst>
                                  <p:childTnLst>
                                    <p:set>
                                      <p:cBhvr additive="repl">
                                        <p:cTn id="51" dur="1" fill="hold">
                                          <p:stCondLst>
                                            <p:cond delay="0"/>
                                          </p:stCondLst>
                                        </p:cTn>
                                        <p:tgtEl>
                                          <p:spTgt spid="21506">
                                            <p:txEl>
                                              <p:pRg st="10" end="10"/>
                                            </p:txEl>
                                          </p:spTgt>
                                        </p:tgtEl>
                                        <p:attrNameLst>
                                          <p:attrName>style.visibility</p:attrName>
                                        </p:attrNameLst>
                                      </p:cBhvr>
                                      <p:to>
                                        <p:strVal val="visible"/>
                                      </p:to>
                                    </p:set>
                                    <p:animEffect transition="in" filter="dissolve">
                                      <p:cBhvr additive="repl">
                                        <p:cTn id="52" dur="500"/>
                                        <p:tgtEl>
                                          <p:spTgt spid="21506">
                                            <p:txEl>
                                              <p:pRg st="10" end="1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fill="hold" nodeType="clickEffect">
                                  <p:stCondLst>
                                    <p:cond delay="0"/>
                                  </p:stCondLst>
                                  <p:childTnLst>
                                    <p:set>
                                      <p:cBhvr additive="repl">
                                        <p:cTn id="56" dur="1" fill="hold">
                                          <p:stCondLst>
                                            <p:cond delay="0"/>
                                          </p:stCondLst>
                                        </p:cTn>
                                        <p:tgtEl>
                                          <p:spTgt spid="21506">
                                            <p:txEl>
                                              <p:pRg st="12" end="12"/>
                                            </p:txEl>
                                          </p:spTgt>
                                        </p:tgtEl>
                                        <p:attrNameLst>
                                          <p:attrName>style.visibility</p:attrName>
                                        </p:attrNameLst>
                                      </p:cBhvr>
                                      <p:to>
                                        <p:strVal val="visible"/>
                                      </p:to>
                                    </p:set>
                                    <p:animEffect transition="in" filter="dissolve">
                                      <p:cBhvr additive="repl">
                                        <p:cTn id="57" dur="500"/>
                                        <p:tgtEl>
                                          <p:spTgt spid="21506">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fill="hold" nodeType="clickEffect">
                                  <p:stCondLst>
                                    <p:cond delay="0"/>
                                  </p:stCondLst>
                                  <p:childTnLst>
                                    <p:set>
                                      <p:cBhvr additive="repl">
                                        <p:cTn id="61" dur="1" fill="hold">
                                          <p:stCondLst>
                                            <p:cond delay="0"/>
                                          </p:stCondLst>
                                        </p:cTn>
                                        <p:tgtEl>
                                          <p:spTgt spid="21506">
                                            <p:txEl>
                                              <p:pRg st="13" end="13"/>
                                            </p:txEl>
                                          </p:spTgt>
                                        </p:tgtEl>
                                        <p:attrNameLst>
                                          <p:attrName>style.visibility</p:attrName>
                                        </p:attrNameLst>
                                      </p:cBhvr>
                                      <p:to>
                                        <p:strVal val="visible"/>
                                      </p:to>
                                    </p:set>
                                    <p:animEffect transition="in" filter="dissolve">
                                      <p:cBhvr additive="repl">
                                        <p:cTn id="62" dur="500"/>
                                        <p:tgtEl>
                                          <p:spTgt spid="21506">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xfrm>
            <a:off x="-685800" y="-304800"/>
            <a:ext cx="10439400" cy="1355725"/>
          </a:xfrm>
        </p:spPr>
        <p:txBody>
          <a:bodyPr/>
          <a:lstStyle/>
          <a:p>
            <a:pPr eaLnBrk="1" hangingPunct="1">
              <a:lnSpc>
                <a:spcPct val="94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000" b="1" dirty="0">
                <a:latin typeface="Baskerville"/>
                <a:cs typeface="Baskerville"/>
              </a:rPr>
              <a:t>Amphetamines: Uppers or </a:t>
            </a:r>
            <a:r>
              <a:rPr lang="ja-JP" altLang="en-GB" sz="4000" b="1" dirty="0">
                <a:latin typeface="Baskerville"/>
                <a:cs typeface="Baskerville"/>
              </a:rPr>
              <a:t>“</a:t>
            </a:r>
            <a:r>
              <a:rPr lang="en-GB" altLang="ja-JP" sz="4000" b="1" dirty="0">
                <a:latin typeface="Baskerville"/>
                <a:cs typeface="Baskerville"/>
              </a:rPr>
              <a:t>Speed</a:t>
            </a:r>
            <a:r>
              <a:rPr lang="ja-JP" altLang="en-GB" sz="4000" b="1" dirty="0">
                <a:latin typeface="Baskerville"/>
                <a:cs typeface="Baskerville"/>
              </a:rPr>
              <a:t>”</a:t>
            </a:r>
            <a:endParaRPr lang="en-GB" sz="4000" b="1" dirty="0">
              <a:latin typeface="Baskerville"/>
              <a:cs typeface="Baskerville"/>
            </a:endParaRPr>
          </a:p>
        </p:txBody>
      </p:sp>
      <p:sp>
        <p:nvSpPr>
          <p:cNvPr id="22530" name="Rectangle 2"/>
          <p:cNvSpPr>
            <a:spLocks noGrp="1" noChangeArrowheads="1"/>
          </p:cNvSpPr>
          <p:nvPr>
            <p:ph type="body" idx="1"/>
          </p:nvPr>
        </p:nvSpPr>
        <p:spPr>
          <a:xfrm>
            <a:off x="228600" y="609601"/>
            <a:ext cx="8915400" cy="5715000"/>
          </a:xfrm>
        </p:spPr>
        <p:txBody>
          <a:bodyPr>
            <a:normAutofit lnSpcReduction="10000"/>
          </a:bodyPr>
          <a:lstStyle/>
          <a:p>
            <a:pPr marL="0" indent="0"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dirty="0" smtClean="0">
                <a:latin typeface="Times New Roman" charset="0"/>
              </a:rPr>
              <a:t>Drug Category: Stimulants</a:t>
            </a:r>
          </a:p>
          <a:p>
            <a:pPr marL="0" indent="0"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b="1" dirty="0">
              <a:latin typeface="Times New Roman" charset="0"/>
            </a:endParaRPr>
          </a:p>
          <a:p>
            <a:pPr eaLnBrk="1" hangingPunct="1">
              <a:lnSpc>
                <a:spcPct val="84000"/>
              </a:lnSpc>
              <a:spcBef>
                <a:spcPct val="0"/>
              </a:spcBef>
              <a:buFontTx/>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dirty="0">
                <a:latin typeface="Times New Roman" charset="0"/>
              </a:rPr>
              <a:t>Adderall		- Ritalin			- </a:t>
            </a:r>
            <a:r>
              <a:rPr lang="en-GB" sz="2400" b="1" dirty="0" err="1" smtClean="0">
                <a:latin typeface="Times New Roman" charset="0"/>
              </a:rPr>
              <a:t>Dexodrine</a:t>
            </a:r>
            <a:r>
              <a:rPr lang="en-GB" sz="2400" b="1" dirty="0" smtClean="0">
                <a:latin typeface="Times New Roman" charset="0"/>
              </a:rPr>
              <a:t>     </a:t>
            </a:r>
            <a:r>
              <a:rPr lang="en-GB" sz="2400" b="1" dirty="0">
                <a:latin typeface="Times New Roman" charset="0"/>
              </a:rPr>
              <a:t>	- </a:t>
            </a:r>
            <a:r>
              <a:rPr lang="en-GB" sz="2400" b="1" dirty="0" err="1">
                <a:latin typeface="Times New Roman" charset="0"/>
              </a:rPr>
              <a:t>Concerta</a:t>
            </a:r>
            <a:endParaRPr lang="en-GB" sz="2400" b="1" dirty="0">
              <a:latin typeface="Times New Roman" charset="0"/>
            </a:endParaRPr>
          </a:p>
          <a:p>
            <a:pPr marL="0" indent="0"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b="1"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u="sng" dirty="0" smtClean="0">
                <a:latin typeface="Times New Roman" charset="0"/>
              </a:rPr>
              <a:t>Schedule II</a:t>
            </a: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u="sng" dirty="0" smtClean="0">
                <a:latin typeface="Times New Roman" charset="0"/>
              </a:rPr>
              <a:t>Medical </a:t>
            </a:r>
            <a:r>
              <a:rPr lang="en-GB" sz="2400" b="1" u="sng" dirty="0">
                <a:latin typeface="Times New Roman" charset="0"/>
              </a:rPr>
              <a:t>Uses: </a:t>
            </a:r>
            <a:r>
              <a:rPr lang="en-GB" sz="2400" dirty="0">
                <a:latin typeface="Times New Roman" charset="0"/>
              </a:rPr>
              <a:t>    </a:t>
            </a:r>
            <a:r>
              <a:rPr lang="en-GB" sz="2400" dirty="0" smtClean="0">
                <a:latin typeface="Times New Roman" charset="0"/>
              </a:rPr>
              <a:t>		Narcolepsy     		ADHD   </a:t>
            </a:r>
            <a:r>
              <a:rPr lang="en-GB" sz="2400" dirty="0">
                <a:latin typeface="Times New Roman" charset="0"/>
              </a:rPr>
              <a:t>	</a:t>
            </a: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smtClean="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u="sng" dirty="0" smtClean="0">
                <a:latin typeface="Times New Roman" charset="0"/>
              </a:rPr>
              <a:t>Recreational OR Non-Medical </a:t>
            </a:r>
            <a:r>
              <a:rPr lang="en-GB" sz="2400" b="1" u="sng" dirty="0">
                <a:latin typeface="Times New Roman" charset="0"/>
              </a:rPr>
              <a:t>Use</a:t>
            </a:r>
            <a:r>
              <a:rPr lang="en-GB" sz="2400" b="1" u="sng" dirty="0" smtClean="0">
                <a:latin typeface="Times New Roman" charset="0"/>
              </a:rPr>
              <a:t>:</a:t>
            </a: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b="1"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dirty="0">
                <a:latin typeface="Times New Roman" charset="0"/>
              </a:rPr>
              <a:t>- Study </a:t>
            </a:r>
            <a:r>
              <a:rPr lang="en-GB" sz="2400" b="1" dirty="0" smtClean="0">
                <a:latin typeface="Times New Roman" charset="0"/>
              </a:rPr>
              <a:t>aids/Stay awake</a:t>
            </a:r>
            <a:r>
              <a:rPr lang="en-GB" sz="2400" b="1" dirty="0">
                <a:latin typeface="Times New Roman" charset="0"/>
              </a:rPr>
              <a:t>	- weight loss	- performance enhancer</a:t>
            </a: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b="1" u="sng"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u="sng" dirty="0">
                <a:latin typeface="Times New Roman" charset="0"/>
              </a:rPr>
              <a:t>Concerns</a:t>
            </a:r>
            <a:r>
              <a:rPr lang="en-GB" sz="2400" b="1" u="sng" dirty="0" smtClean="0">
                <a:latin typeface="Times New Roman" charset="0"/>
              </a:rPr>
              <a:t>/Issues:</a:t>
            </a:r>
            <a:endParaRPr lang="en-GB" sz="2400" b="1" u="sng"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b="1" u="sng"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dirty="0" smtClean="0">
                <a:latin typeface="Times New Roman" charset="0"/>
              </a:rPr>
              <a:t>Heart attack, severe weight </a:t>
            </a:r>
            <a:r>
              <a:rPr lang="en-GB" sz="2400" dirty="0">
                <a:latin typeface="Times New Roman" charset="0"/>
              </a:rPr>
              <a:t>loss, sleeplessness, </a:t>
            </a: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dirty="0" smtClean="0">
                <a:latin typeface="Times New Roman" charset="0"/>
              </a:rPr>
              <a:t>depression</a:t>
            </a:r>
            <a:r>
              <a:rPr lang="en-GB" sz="2400" dirty="0">
                <a:latin typeface="Times New Roman" charset="0"/>
              </a:rPr>
              <a:t>, </a:t>
            </a:r>
            <a:r>
              <a:rPr lang="en-US" sz="2400" dirty="0">
                <a:latin typeface="Times New Roman" charset="0"/>
              </a:rPr>
              <a:t>s</a:t>
            </a:r>
            <a:r>
              <a:rPr lang="en-GB" sz="2400" dirty="0" err="1">
                <a:latin typeface="Times New Roman" charset="0"/>
              </a:rPr>
              <a:t>uicidal</a:t>
            </a:r>
            <a:r>
              <a:rPr lang="en-GB" sz="2400" dirty="0">
                <a:latin typeface="Times New Roman" charset="0"/>
              </a:rPr>
              <a:t> </a:t>
            </a:r>
            <a:r>
              <a:rPr lang="en-GB" sz="2400" dirty="0" smtClean="0">
                <a:latin typeface="Times New Roman" charset="0"/>
              </a:rPr>
              <a:t>thoughts, addiction</a:t>
            </a: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GB" sz="2400" b="1" dirty="0" smtClean="0">
                <a:latin typeface="Times New Roman" charset="0"/>
              </a:rPr>
              <a:t>Serious Concern: Hallucinations/Delusions in non-medical users</a:t>
            </a:r>
            <a:endParaRPr lang="en-GB" sz="2400" b="1"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sz="1400" b="1" dirty="0">
              <a:latin typeface="Times New Roman" charset="0"/>
              <a:hlinkClick r:id="rId3"/>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sz="1400" b="1" dirty="0">
                <a:latin typeface="Times New Roman" charset="0"/>
                <a:hlinkClick r:id="rId4"/>
              </a:rPr>
              <a:t>http://www.today.com/video/today/50730110#</a:t>
            </a:r>
            <a:r>
              <a:rPr lang="en-US" sz="1400" b="1" dirty="0" smtClean="0">
                <a:latin typeface="Times New Roman" charset="0"/>
                <a:hlinkClick r:id="rId4"/>
              </a:rPr>
              <a:t>50730110</a:t>
            </a:r>
            <a:endParaRPr lang="en-US" sz="1400" b="1" dirty="0" smtClean="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1400" b="1"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24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1800" dirty="0">
              <a:latin typeface="Times New Roman" charset="0"/>
            </a:endParaRPr>
          </a:p>
          <a:p>
            <a:pPr eaLnBrk="1" hangingPunct="1">
              <a:lnSpc>
                <a:spcPct val="84000"/>
              </a:lnSpc>
              <a:spcBef>
                <a:spcPct val="0"/>
              </a:spcBef>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GB" sz="1800" dirty="0">
              <a:latin typeface="Times New Roman" charset="0"/>
            </a:endParaRPr>
          </a:p>
        </p:txBody>
      </p:sp>
      <p:pic>
        <p:nvPicPr>
          <p:cNvPr id="33795" name="Picture 3">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4114800"/>
            <a:ext cx="21336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911564031"/>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22530">
                                            <p:txEl>
                                              <p:pRg st="2" end="2"/>
                                            </p:txEl>
                                          </p:spTgt>
                                        </p:tgtEl>
                                        <p:attrNameLst>
                                          <p:attrName>style.visibility</p:attrName>
                                        </p:attrNameLst>
                                      </p:cBhvr>
                                      <p:to>
                                        <p:strVal val="visible"/>
                                      </p:to>
                                    </p:set>
                                    <p:animEffect transition="in" filter="dissolve">
                                      <p:cBhvr additive="repl">
                                        <p:cTn id="7" dur="500"/>
                                        <p:tgtEl>
                                          <p:spTgt spid="2253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nodeType="clickEffect">
                                  <p:stCondLst>
                                    <p:cond delay="0"/>
                                  </p:stCondLst>
                                  <p:childTnLst>
                                    <p:set>
                                      <p:cBhvr additive="repl">
                                        <p:cTn id="11" dur="1" fill="hold">
                                          <p:stCondLst>
                                            <p:cond delay="0"/>
                                          </p:stCondLst>
                                        </p:cTn>
                                        <p:tgtEl>
                                          <p:spTgt spid="22530">
                                            <p:txEl>
                                              <p:pRg st="0" end="0"/>
                                            </p:txEl>
                                          </p:spTgt>
                                        </p:tgtEl>
                                        <p:attrNameLst>
                                          <p:attrName>style.visibility</p:attrName>
                                        </p:attrNameLst>
                                      </p:cBhvr>
                                      <p:to>
                                        <p:strVal val="visible"/>
                                      </p:to>
                                    </p:set>
                                    <p:animEffect transition="in" filter="dissolve">
                                      <p:cBhvr additive="repl">
                                        <p:cTn id="12" dur="500"/>
                                        <p:tgtEl>
                                          <p:spTgt spid="2253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nodeType="clickEffect">
                                  <p:stCondLst>
                                    <p:cond delay="0"/>
                                  </p:stCondLst>
                                  <p:childTnLst>
                                    <p:set>
                                      <p:cBhvr additive="repl">
                                        <p:cTn id="16" dur="1" fill="hold">
                                          <p:stCondLst>
                                            <p:cond delay="0"/>
                                          </p:stCondLst>
                                        </p:cTn>
                                        <p:tgtEl>
                                          <p:spTgt spid="22530">
                                            <p:txEl>
                                              <p:pRg st="4" end="4"/>
                                            </p:txEl>
                                          </p:spTgt>
                                        </p:tgtEl>
                                        <p:attrNameLst>
                                          <p:attrName>style.visibility</p:attrName>
                                        </p:attrNameLst>
                                      </p:cBhvr>
                                      <p:to>
                                        <p:strVal val="visible"/>
                                      </p:to>
                                    </p:set>
                                    <p:animEffect transition="in" filter="dissolve">
                                      <p:cBhvr additive="repl">
                                        <p:cTn id="17" dur="500"/>
                                        <p:tgtEl>
                                          <p:spTgt spid="22530">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fill="hold" nodeType="clickEffect">
                                  <p:stCondLst>
                                    <p:cond delay="0"/>
                                  </p:stCondLst>
                                  <p:childTnLst>
                                    <p:set>
                                      <p:cBhvr additive="repl">
                                        <p:cTn id="21" dur="1" fill="hold">
                                          <p:stCondLst>
                                            <p:cond delay="0"/>
                                          </p:stCondLst>
                                        </p:cTn>
                                        <p:tgtEl>
                                          <p:spTgt spid="22530"/>
                                        </p:tgtEl>
                                        <p:attrNameLst>
                                          <p:attrName>style.visibility</p:attrName>
                                        </p:attrNameLst>
                                      </p:cBhvr>
                                      <p:to>
                                        <p:strVal val="visible"/>
                                      </p:to>
                                    </p:set>
                                    <p:animEffect transition="in" filter="dissolve">
                                      <p:cBhvr additive="repl">
                                        <p:cTn id="22" dur="500"/>
                                        <p:tgtEl>
                                          <p:spTgt spid="225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fill="hold" nodeType="clickEffect">
                                  <p:stCondLst>
                                    <p:cond delay="0"/>
                                  </p:stCondLst>
                                  <p:childTnLst>
                                    <p:set>
                                      <p:cBhvr additive="repl">
                                        <p:cTn id="26" dur="1" fill="hold">
                                          <p:stCondLst>
                                            <p:cond delay="0"/>
                                          </p:stCondLst>
                                        </p:cTn>
                                        <p:tgtEl>
                                          <p:spTgt spid="22530">
                                            <p:txEl>
                                              <p:pRg st="5" end="5"/>
                                            </p:txEl>
                                          </p:spTgt>
                                        </p:tgtEl>
                                        <p:attrNameLst>
                                          <p:attrName>style.visibility</p:attrName>
                                        </p:attrNameLst>
                                      </p:cBhvr>
                                      <p:to>
                                        <p:strVal val="visible"/>
                                      </p:to>
                                    </p:set>
                                    <p:animEffect transition="in" filter="dissolve">
                                      <p:cBhvr additive="repl">
                                        <p:cTn id="27" dur="500"/>
                                        <p:tgtEl>
                                          <p:spTgt spid="22530">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fill="hold" nodeType="clickEffect">
                                  <p:stCondLst>
                                    <p:cond delay="0"/>
                                  </p:stCondLst>
                                  <p:childTnLst>
                                    <p:set>
                                      <p:cBhvr additive="repl">
                                        <p:cTn id="31" dur="1" fill="hold">
                                          <p:stCondLst>
                                            <p:cond delay="0"/>
                                          </p:stCondLst>
                                        </p:cTn>
                                        <p:tgtEl>
                                          <p:spTgt spid="22530">
                                            <p:txEl>
                                              <p:pRg st="8" end="8"/>
                                            </p:txEl>
                                          </p:spTgt>
                                        </p:tgtEl>
                                        <p:attrNameLst>
                                          <p:attrName>style.visibility</p:attrName>
                                        </p:attrNameLst>
                                      </p:cBhvr>
                                      <p:to>
                                        <p:strVal val="visible"/>
                                      </p:to>
                                    </p:set>
                                    <p:animEffect transition="in" filter="dissolve">
                                      <p:cBhvr additive="repl">
                                        <p:cTn id="32" dur="500"/>
                                        <p:tgtEl>
                                          <p:spTgt spid="22530">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fill="hold" nodeType="clickEffect">
                                  <p:stCondLst>
                                    <p:cond delay="0"/>
                                  </p:stCondLst>
                                  <p:childTnLst>
                                    <p:set>
                                      <p:cBhvr additive="repl">
                                        <p:cTn id="36" dur="1" fill="hold">
                                          <p:stCondLst>
                                            <p:cond delay="0"/>
                                          </p:stCondLst>
                                        </p:cTn>
                                        <p:tgtEl>
                                          <p:spTgt spid="22530">
                                            <p:txEl>
                                              <p:pRg st="10" end="10"/>
                                            </p:txEl>
                                          </p:spTgt>
                                        </p:tgtEl>
                                        <p:attrNameLst>
                                          <p:attrName>style.visibility</p:attrName>
                                        </p:attrNameLst>
                                      </p:cBhvr>
                                      <p:to>
                                        <p:strVal val="visible"/>
                                      </p:to>
                                    </p:set>
                                    <p:animEffect transition="in" filter="dissolve">
                                      <p:cBhvr additive="repl">
                                        <p:cTn id="37" dur="500"/>
                                        <p:tgtEl>
                                          <p:spTgt spid="22530">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fill="hold" nodeType="clickEffect">
                                  <p:stCondLst>
                                    <p:cond delay="0"/>
                                  </p:stCondLst>
                                  <p:childTnLst>
                                    <p:set>
                                      <p:cBhvr additive="repl">
                                        <p:cTn id="41" dur="1" fill="hold">
                                          <p:stCondLst>
                                            <p:cond delay="0"/>
                                          </p:stCondLst>
                                        </p:cTn>
                                        <p:tgtEl>
                                          <p:spTgt spid="22530">
                                            <p:txEl>
                                              <p:pRg st="12" end="12"/>
                                            </p:txEl>
                                          </p:spTgt>
                                        </p:tgtEl>
                                        <p:attrNameLst>
                                          <p:attrName>style.visibility</p:attrName>
                                        </p:attrNameLst>
                                      </p:cBhvr>
                                      <p:to>
                                        <p:strVal val="visible"/>
                                      </p:to>
                                    </p:set>
                                    <p:animEffect transition="in" filter="dissolve">
                                      <p:cBhvr additive="repl">
                                        <p:cTn id="42" dur="500"/>
                                        <p:tgtEl>
                                          <p:spTgt spid="22530">
                                            <p:txEl>
                                              <p:pRg st="12" end="1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fill="hold" nodeType="clickEffect">
                                  <p:stCondLst>
                                    <p:cond delay="0"/>
                                  </p:stCondLst>
                                  <p:childTnLst>
                                    <p:set>
                                      <p:cBhvr additive="repl">
                                        <p:cTn id="46" dur="1" fill="hold">
                                          <p:stCondLst>
                                            <p:cond delay="0"/>
                                          </p:stCondLst>
                                        </p:cTn>
                                        <p:tgtEl>
                                          <p:spTgt spid="22530">
                                            <p:txEl>
                                              <p:pRg st="14" end="14"/>
                                            </p:txEl>
                                          </p:spTgt>
                                        </p:tgtEl>
                                        <p:attrNameLst>
                                          <p:attrName>style.visibility</p:attrName>
                                        </p:attrNameLst>
                                      </p:cBhvr>
                                      <p:to>
                                        <p:strVal val="visible"/>
                                      </p:to>
                                    </p:set>
                                    <p:animEffect transition="in" filter="dissolve">
                                      <p:cBhvr additive="repl">
                                        <p:cTn id="47" dur="500"/>
                                        <p:tgtEl>
                                          <p:spTgt spid="22530">
                                            <p:txEl>
                                              <p:pRg st="14" end="14"/>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fill="hold" nodeType="clickEffect">
                                  <p:stCondLst>
                                    <p:cond delay="0"/>
                                  </p:stCondLst>
                                  <p:childTnLst>
                                    <p:set>
                                      <p:cBhvr additive="repl">
                                        <p:cTn id="51" dur="1" fill="hold">
                                          <p:stCondLst>
                                            <p:cond delay="0"/>
                                          </p:stCondLst>
                                        </p:cTn>
                                        <p:tgtEl>
                                          <p:spTgt spid="22530">
                                            <p:txEl>
                                              <p:pRg st="15" end="15"/>
                                            </p:txEl>
                                          </p:spTgt>
                                        </p:tgtEl>
                                        <p:attrNameLst>
                                          <p:attrName>style.visibility</p:attrName>
                                        </p:attrNameLst>
                                      </p:cBhvr>
                                      <p:to>
                                        <p:strVal val="visible"/>
                                      </p:to>
                                    </p:set>
                                    <p:animEffect transition="in" filter="dissolve">
                                      <p:cBhvr additive="repl">
                                        <p:cTn id="52" dur="500"/>
                                        <p:tgtEl>
                                          <p:spTgt spid="22530">
                                            <p:txEl>
                                              <p:pRg st="15" end="1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fill="hold" nodeType="clickEffect">
                                  <p:stCondLst>
                                    <p:cond delay="0"/>
                                  </p:stCondLst>
                                  <p:childTnLst>
                                    <p:set>
                                      <p:cBhvr additive="repl">
                                        <p:cTn id="56" dur="1" fill="hold">
                                          <p:stCondLst>
                                            <p:cond delay="0"/>
                                          </p:stCondLst>
                                        </p:cTn>
                                        <p:tgtEl>
                                          <p:spTgt spid="22530">
                                            <p:txEl>
                                              <p:pRg st="17" end="17"/>
                                            </p:txEl>
                                          </p:spTgt>
                                        </p:tgtEl>
                                        <p:attrNameLst>
                                          <p:attrName>style.visibility</p:attrName>
                                        </p:attrNameLst>
                                      </p:cBhvr>
                                      <p:to>
                                        <p:strVal val="visible"/>
                                      </p:to>
                                    </p:set>
                                    <p:animEffect transition="in" filter="dissolve">
                                      <p:cBhvr additive="repl">
                                        <p:cTn id="57" dur="500"/>
                                        <p:tgtEl>
                                          <p:spTgt spid="22530">
                                            <p:txEl>
                                              <p:pRg st="17" end="1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fill="hold" nodeType="clickEffect">
                                  <p:stCondLst>
                                    <p:cond delay="0"/>
                                  </p:stCondLst>
                                  <p:childTnLst>
                                    <p:set>
                                      <p:cBhvr additive="repl">
                                        <p:cTn id="61" dur="1" fill="hold">
                                          <p:stCondLst>
                                            <p:cond delay="0"/>
                                          </p:stCondLst>
                                        </p:cTn>
                                        <p:tgtEl>
                                          <p:spTgt spid="22530">
                                            <p:txEl>
                                              <p:pRg st="19" end="19"/>
                                            </p:txEl>
                                          </p:spTgt>
                                        </p:tgtEl>
                                        <p:attrNameLst>
                                          <p:attrName>style.visibility</p:attrName>
                                        </p:attrNameLst>
                                      </p:cBhvr>
                                      <p:to>
                                        <p:strVal val="visible"/>
                                      </p:to>
                                    </p:set>
                                    <p:animEffect transition="in" filter="dissolve">
                                      <p:cBhvr additive="repl">
                                        <p:cTn id="62" dur="500"/>
                                        <p:tgtEl>
                                          <p:spTgt spid="22530">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a:xfrm>
            <a:off x="-533400" y="34612"/>
            <a:ext cx="8221663" cy="1049338"/>
          </a:xfrm>
        </p:spPr>
        <p:txBody>
          <a:bodyPr lIns="0" tIns="0" rIns="0" bIns="0"/>
          <a:lstStyle/>
          <a:p>
            <a:pPr eaLnBrk="1" hangingPunct="1">
              <a:lnSpc>
                <a:spcPct val="75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Baskerville"/>
                <a:cs typeface="Baskerville"/>
              </a:rPr>
              <a:t>Prescription Painkillers</a:t>
            </a:r>
          </a:p>
        </p:txBody>
      </p:sp>
      <p:sp>
        <p:nvSpPr>
          <p:cNvPr id="16386" name="Rectangle 2"/>
          <p:cNvSpPr>
            <a:spLocks noGrp="1" noChangeArrowheads="1"/>
          </p:cNvSpPr>
          <p:nvPr>
            <p:ph type="body" idx="1"/>
          </p:nvPr>
        </p:nvSpPr>
        <p:spPr>
          <a:xfrm>
            <a:off x="304800" y="1066800"/>
            <a:ext cx="9510713" cy="5014913"/>
          </a:xfrm>
        </p:spPr>
        <p:txBody>
          <a:bodyPr lIns="0" tIns="0" rIns="0" bIns="0">
            <a:normAutofit lnSpcReduction="10000"/>
          </a:bodyPr>
          <a:lstStyle/>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Category: Narcotic/Schedule II</a:t>
            </a:r>
          </a:p>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dirty="0" err="1" smtClean="0">
                <a:latin typeface="Baskerville" charset="0"/>
                <a:cs typeface="Baskerville" charset="0"/>
              </a:rPr>
              <a:t>Oxycontin</a:t>
            </a:r>
            <a:r>
              <a:rPr lang="en-GB" sz="2200" dirty="0">
                <a:latin typeface="Baskerville" charset="0"/>
                <a:cs typeface="Baskerville" charset="0"/>
              </a:rPr>
              <a:t>, Hydrocodone, Percocet, </a:t>
            </a:r>
            <a:r>
              <a:rPr lang="en-GB" sz="2200" dirty="0" err="1">
                <a:latin typeface="Baskerville" charset="0"/>
                <a:cs typeface="Baskerville" charset="0"/>
              </a:rPr>
              <a:t>Vicodin</a:t>
            </a:r>
            <a:r>
              <a:rPr lang="en-GB" sz="2200" dirty="0">
                <a:latin typeface="Baskerville" charset="0"/>
                <a:cs typeface="Baskerville" charset="0"/>
              </a:rPr>
              <a:t>, </a:t>
            </a:r>
            <a:r>
              <a:rPr lang="en-GB" sz="2200" dirty="0" err="1" smtClean="0">
                <a:latin typeface="Baskerville" charset="0"/>
                <a:cs typeface="Baskerville" charset="0"/>
              </a:rPr>
              <a:t>Dilaudid</a:t>
            </a:r>
            <a:endParaRPr lang="en-GB" sz="2200" dirty="0" smtClean="0">
              <a:latin typeface="Baskerville" charset="0"/>
              <a:cs typeface="Baskerville" charset="0"/>
            </a:endParaRPr>
          </a:p>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Medical Use: Pain Killers</a:t>
            </a:r>
          </a:p>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200" dirty="0">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a:latin typeface="Baskerville" charset="0"/>
                <a:cs typeface="Baskerville" charset="0"/>
              </a:rPr>
              <a:t>Controlled Release:    </a:t>
            </a:r>
            <a:r>
              <a:rPr lang="en-GB" sz="2200" dirty="0" smtClean="0">
                <a:latin typeface="Baskerville" charset="0"/>
                <a:cs typeface="Baskerville" charset="0"/>
              </a:rPr>
              <a:t>Drugs have a coating on them and will slowly</a:t>
            </a: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dirty="0">
                <a:latin typeface="Baskerville" charset="0"/>
                <a:cs typeface="Baskerville" charset="0"/>
              </a:rPr>
              <a:t>	</a:t>
            </a:r>
            <a:r>
              <a:rPr lang="en-GB" sz="2200" dirty="0" smtClean="0">
                <a:latin typeface="Baskerville" charset="0"/>
                <a:cs typeface="Baskerville" charset="0"/>
              </a:rPr>
              <a:t>						   be released into the system = pain relief for 12 </a:t>
            </a:r>
            <a:r>
              <a:rPr lang="en-GB" sz="2200" dirty="0" err="1" smtClean="0">
                <a:latin typeface="Baskerville" charset="0"/>
                <a:cs typeface="Baskerville" charset="0"/>
              </a:rPr>
              <a:t>hrs</a:t>
            </a:r>
            <a:endParaRPr lang="en-GB" sz="2200" dirty="0">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200" dirty="0">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a:latin typeface="Baskerville" charset="0"/>
                <a:cs typeface="Baskerville" charset="0"/>
              </a:rPr>
              <a:t>Recreational </a:t>
            </a:r>
            <a:r>
              <a:rPr lang="en-GB" sz="2200" b="1" dirty="0" smtClean="0">
                <a:latin typeface="Baskerville" charset="0"/>
                <a:cs typeface="Baskerville" charset="0"/>
              </a:rPr>
              <a:t>OR Non-Medical Use</a:t>
            </a:r>
            <a:r>
              <a:rPr lang="en-GB" sz="2200" dirty="0">
                <a:latin typeface="Baskerville" charset="0"/>
                <a:cs typeface="Baskerville" charset="0"/>
              </a:rPr>
              <a:t>: -  </a:t>
            </a:r>
            <a:endParaRPr lang="en-GB" sz="2200" dirty="0" smtClean="0">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dirty="0" smtClean="0">
                <a:latin typeface="Baskerville" charset="0"/>
                <a:cs typeface="Baskerville" charset="0"/>
              </a:rPr>
              <a:t>Used </a:t>
            </a:r>
            <a:r>
              <a:rPr lang="en-GB" sz="2200" dirty="0" smtClean="0">
                <a:latin typeface="Baskerville" charset="0"/>
                <a:cs typeface="Baskerville" charset="0"/>
              </a:rPr>
              <a:t>to get high, users will crush/</a:t>
            </a:r>
            <a:r>
              <a:rPr lang="en-GB" sz="2200" dirty="0" smtClean="0">
                <a:latin typeface="Baskerville" charset="0"/>
                <a:cs typeface="Baskerville" charset="0"/>
              </a:rPr>
              <a:t>snort </a:t>
            </a:r>
            <a:r>
              <a:rPr lang="en-GB" sz="2200" dirty="0">
                <a:latin typeface="Baskerville" charset="0"/>
                <a:cs typeface="Baskerville" charset="0"/>
              </a:rPr>
              <a:t>OR take large dose </a:t>
            </a:r>
            <a:r>
              <a:rPr lang="en-GB" sz="2200" dirty="0" smtClean="0">
                <a:latin typeface="Baskerville" charset="0"/>
                <a:cs typeface="Baskerville" charset="0"/>
              </a:rPr>
              <a:t>orally</a:t>
            </a:r>
            <a:endParaRPr lang="en-GB" sz="2200" dirty="0">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Dangers/Concerns:	</a:t>
            </a:r>
            <a:endParaRPr lang="en-GB" sz="2200" b="1" dirty="0">
              <a:latin typeface="Baskerville" charset="0"/>
              <a:cs typeface="Baskerville" charset="0"/>
            </a:endParaRPr>
          </a:p>
          <a:p>
            <a:pPr marL="269875" indent="-269875"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Respiratory depression</a:t>
            </a:r>
            <a:r>
              <a:rPr lang="en-GB" sz="2200" dirty="0" smtClean="0">
                <a:latin typeface="Baskerville" charset="0"/>
                <a:cs typeface="Baskerville" charset="0"/>
              </a:rPr>
              <a:t>  </a:t>
            </a:r>
            <a:r>
              <a:rPr lang="en-GB" sz="2200" dirty="0">
                <a:latin typeface="Baskerville" charset="0"/>
                <a:cs typeface="Baskerville" charset="0"/>
              </a:rPr>
              <a:t>- </a:t>
            </a:r>
            <a:r>
              <a:rPr lang="en-GB" sz="2200" dirty="0" smtClean="0">
                <a:latin typeface="Baskerville" charset="0"/>
                <a:cs typeface="Baskerville" charset="0"/>
              </a:rPr>
              <a:t>Drowsy/Confused  	- Vomiting</a:t>
            </a:r>
            <a:r>
              <a:rPr lang="en-GB" sz="2200" dirty="0">
                <a:latin typeface="Baskerville" charset="0"/>
                <a:cs typeface="Baskerville" charset="0"/>
              </a:rPr>
              <a:t>/Nausea		</a:t>
            </a:r>
            <a:endParaRPr lang="en-GB" sz="2200" dirty="0" smtClean="0">
              <a:latin typeface="Baskerville" charset="0"/>
              <a:cs typeface="Baskerville" charset="0"/>
            </a:endParaRPr>
          </a:p>
          <a:p>
            <a:pPr marL="269875" indent="-269875"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dirty="0" smtClean="0">
                <a:latin typeface="Baskerville" charset="0"/>
                <a:cs typeface="Baskerville" charset="0"/>
              </a:rPr>
              <a:t>- </a:t>
            </a:r>
            <a:r>
              <a:rPr lang="en-GB" sz="2200" dirty="0">
                <a:latin typeface="Baskerville" charset="0"/>
                <a:cs typeface="Baskerville" charset="0"/>
              </a:rPr>
              <a:t>Slurred </a:t>
            </a:r>
            <a:r>
              <a:rPr lang="en-GB" sz="2200" dirty="0" smtClean="0">
                <a:latin typeface="Baskerville" charset="0"/>
                <a:cs typeface="Baskerville" charset="0"/>
              </a:rPr>
              <a:t>Speech			</a:t>
            </a:r>
            <a:r>
              <a:rPr lang="en-GB" sz="2200" dirty="0">
                <a:latin typeface="Baskerville" charset="0"/>
                <a:cs typeface="Baskerville" charset="0"/>
              </a:rPr>
              <a:t>	- Coma/Seizure/</a:t>
            </a:r>
            <a:r>
              <a:rPr lang="en-GB" sz="2200" dirty="0" smtClean="0">
                <a:latin typeface="Baskerville" charset="0"/>
                <a:cs typeface="Baskerville" charset="0"/>
              </a:rPr>
              <a:t>Death(more than C&amp;H)</a:t>
            </a:r>
          </a:p>
          <a:p>
            <a:pPr marL="269875" indent="-269875"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200" b="1" dirty="0">
              <a:latin typeface="Baskerville" charset="0"/>
              <a:cs typeface="Baskerville" charset="0"/>
            </a:endParaRPr>
          </a:p>
          <a:p>
            <a:pPr marL="0" indent="0"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Will cause SEVERE Addiction &amp; Withdrawals</a:t>
            </a:r>
          </a:p>
          <a:p>
            <a:pPr marL="0" indent="0"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latin typeface="Baskerville" charset="0"/>
                <a:cs typeface="Baskerville" charset="0"/>
              </a:rPr>
              <a:t>	</a:t>
            </a:r>
          </a:p>
          <a:p>
            <a:pPr marL="0" indent="0"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200" b="1" dirty="0" smtClean="0">
                <a:solidFill>
                  <a:srgbClr val="000090"/>
                </a:solidFill>
                <a:latin typeface="Baskerville" charset="0"/>
                <a:cs typeface="Baskerville" charset="0"/>
                <a:hlinkClick r:id="rId3"/>
              </a:rPr>
              <a:t>Issue </a:t>
            </a:r>
            <a:r>
              <a:rPr lang="en-GB" sz="2200" b="1" dirty="0">
                <a:solidFill>
                  <a:srgbClr val="000090"/>
                </a:solidFill>
                <a:latin typeface="Baskerville" charset="0"/>
                <a:cs typeface="Baskerville" charset="0"/>
                <a:hlinkClick r:id="rId3"/>
              </a:rPr>
              <a:t>in Maine</a:t>
            </a:r>
            <a:r>
              <a:rPr lang="en-GB" sz="2200" b="1" dirty="0" smtClean="0">
                <a:solidFill>
                  <a:srgbClr val="000090"/>
                </a:solidFill>
                <a:latin typeface="Baskerville" charset="0"/>
                <a:cs typeface="Baskerville" charset="0"/>
                <a:hlinkClick r:id="rId3"/>
              </a:rPr>
              <a:t>?</a:t>
            </a:r>
            <a:r>
              <a:rPr lang="en-GB" sz="2400" b="1" dirty="0" smtClean="0">
                <a:latin typeface="Baskerville" charset="0"/>
                <a:cs typeface="Baskerville" charset="0"/>
              </a:rPr>
              <a:t>		</a:t>
            </a:r>
            <a:r>
              <a:rPr lang="en-GB" sz="2400" b="1" dirty="0" smtClean="0">
                <a:latin typeface="Baskerville" charset="0"/>
                <a:cs typeface="Baskerville" charset="0"/>
                <a:hlinkClick r:id="rId4"/>
              </a:rPr>
              <a:t>Courtney</a:t>
            </a:r>
            <a:endParaRPr lang="en-GB" sz="2800" b="1" dirty="0" smtClean="0">
              <a:latin typeface="Arial" charset="0"/>
            </a:endParaRPr>
          </a:p>
        </p:txBody>
      </p:sp>
      <p:pic>
        <p:nvPicPr>
          <p:cNvPr id="45059" name="Picture 3">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1000" y="152400"/>
            <a:ext cx="11430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32147632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16386"/>
                                        </p:tgtEl>
                                        <p:attrNameLst>
                                          <p:attrName>style.visibility</p:attrName>
                                        </p:attrNameLst>
                                      </p:cBhvr>
                                      <p:to>
                                        <p:strVal val="visible"/>
                                      </p:to>
                                    </p:set>
                                    <p:animEffect transition="in" filter="dissolve">
                                      <p:cBhvr additive="repl">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nodeType="clickEffect">
                                  <p:stCondLst>
                                    <p:cond delay="0"/>
                                  </p:stCondLst>
                                  <p:childTnLst>
                                    <p:set>
                                      <p:cBhvr additive="repl">
                                        <p:cTn id="11" dur="1" fill="hold">
                                          <p:stCondLst>
                                            <p:cond delay="0"/>
                                          </p:stCondLst>
                                        </p:cTn>
                                        <p:tgtEl>
                                          <p:spTgt spid="16386">
                                            <p:txEl>
                                              <p:pRg st="1" end="1"/>
                                            </p:txEl>
                                          </p:spTgt>
                                        </p:tgtEl>
                                        <p:attrNameLst>
                                          <p:attrName>style.visibility</p:attrName>
                                        </p:attrNameLst>
                                      </p:cBhvr>
                                      <p:to>
                                        <p:strVal val="visible"/>
                                      </p:to>
                                    </p:set>
                                    <p:animEffect transition="in" filter="dissolve">
                                      <p:cBhvr additive="repl">
                                        <p:cTn id="12" dur="500"/>
                                        <p:tgtEl>
                                          <p:spTgt spid="163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fill="hold" nodeType="clickEffect">
                                  <p:stCondLst>
                                    <p:cond delay="0"/>
                                  </p:stCondLst>
                                  <p:childTnLst>
                                    <p:set>
                                      <p:cBhvr additive="repl">
                                        <p:cTn id="16" dur="1" fill="hold">
                                          <p:stCondLst>
                                            <p:cond delay="0"/>
                                          </p:stCondLst>
                                        </p:cTn>
                                        <p:tgtEl>
                                          <p:spTgt spid="16386">
                                            <p:txEl>
                                              <p:pRg st="0" end="0"/>
                                            </p:txEl>
                                          </p:spTgt>
                                        </p:tgtEl>
                                        <p:attrNameLst>
                                          <p:attrName>style.visibility</p:attrName>
                                        </p:attrNameLst>
                                      </p:cBhvr>
                                      <p:to>
                                        <p:strVal val="visible"/>
                                      </p:to>
                                    </p:set>
                                    <p:animEffect transition="in" filter="dissolve">
                                      <p:cBhvr additive="repl">
                                        <p:cTn id="17" dur="500"/>
                                        <p:tgtEl>
                                          <p:spTgt spid="1638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fill="hold" nodeType="clickEffect">
                                  <p:stCondLst>
                                    <p:cond delay="0"/>
                                  </p:stCondLst>
                                  <p:childTnLst>
                                    <p:set>
                                      <p:cBhvr additive="repl">
                                        <p:cTn id="21" dur="1" fill="hold">
                                          <p:stCondLst>
                                            <p:cond delay="0"/>
                                          </p:stCondLst>
                                        </p:cTn>
                                        <p:tgtEl>
                                          <p:spTgt spid="16386">
                                            <p:txEl>
                                              <p:pRg st="2" end="2"/>
                                            </p:txEl>
                                          </p:spTgt>
                                        </p:tgtEl>
                                        <p:attrNameLst>
                                          <p:attrName>style.visibility</p:attrName>
                                        </p:attrNameLst>
                                      </p:cBhvr>
                                      <p:to>
                                        <p:strVal val="visible"/>
                                      </p:to>
                                    </p:set>
                                    <p:animEffect transition="in" filter="dissolve">
                                      <p:cBhvr additive="repl">
                                        <p:cTn id="22" dur="500"/>
                                        <p:tgtEl>
                                          <p:spTgt spid="1638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fill="hold" nodeType="clickEffect">
                                  <p:stCondLst>
                                    <p:cond delay="0"/>
                                  </p:stCondLst>
                                  <p:childTnLst>
                                    <p:set>
                                      <p:cBhvr additive="repl">
                                        <p:cTn id="26" dur="1" fill="hold">
                                          <p:stCondLst>
                                            <p:cond delay="0"/>
                                          </p:stCondLst>
                                        </p:cTn>
                                        <p:tgtEl>
                                          <p:spTgt spid="16386">
                                            <p:txEl>
                                              <p:pRg st="4" end="4"/>
                                            </p:txEl>
                                          </p:spTgt>
                                        </p:tgtEl>
                                        <p:attrNameLst>
                                          <p:attrName>style.visibility</p:attrName>
                                        </p:attrNameLst>
                                      </p:cBhvr>
                                      <p:to>
                                        <p:strVal val="visible"/>
                                      </p:to>
                                    </p:set>
                                    <p:animEffect transition="in" filter="dissolve">
                                      <p:cBhvr additive="repl">
                                        <p:cTn id="27" dur="500"/>
                                        <p:tgtEl>
                                          <p:spTgt spid="163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fill="hold" nodeType="clickEffect">
                                  <p:stCondLst>
                                    <p:cond delay="0"/>
                                  </p:stCondLst>
                                  <p:childTnLst>
                                    <p:set>
                                      <p:cBhvr additive="repl">
                                        <p:cTn id="31" dur="1" fill="hold">
                                          <p:stCondLst>
                                            <p:cond delay="0"/>
                                          </p:stCondLst>
                                        </p:cTn>
                                        <p:tgtEl>
                                          <p:spTgt spid="16386">
                                            <p:txEl>
                                              <p:pRg st="5" end="5"/>
                                            </p:txEl>
                                          </p:spTgt>
                                        </p:tgtEl>
                                        <p:attrNameLst>
                                          <p:attrName>style.visibility</p:attrName>
                                        </p:attrNameLst>
                                      </p:cBhvr>
                                      <p:to>
                                        <p:strVal val="visible"/>
                                      </p:to>
                                    </p:set>
                                    <p:animEffect transition="in" filter="dissolve">
                                      <p:cBhvr additive="repl">
                                        <p:cTn id="32" dur="500"/>
                                        <p:tgtEl>
                                          <p:spTgt spid="1638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fill="hold" nodeType="clickEffect">
                                  <p:stCondLst>
                                    <p:cond delay="0"/>
                                  </p:stCondLst>
                                  <p:childTnLst>
                                    <p:set>
                                      <p:cBhvr additive="repl">
                                        <p:cTn id="36" dur="1" fill="hold">
                                          <p:stCondLst>
                                            <p:cond delay="0"/>
                                          </p:stCondLst>
                                        </p:cTn>
                                        <p:tgtEl>
                                          <p:spTgt spid="16386">
                                            <p:txEl>
                                              <p:pRg st="7" end="7"/>
                                            </p:txEl>
                                          </p:spTgt>
                                        </p:tgtEl>
                                        <p:attrNameLst>
                                          <p:attrName>style.visibility</p:attrName>
                                        </p:attrNameLst>
                                      </p:cBhvr>
                                      <p:to>
                                        <p:strVal val="visible"/>
                                      </p:to>
                                    </p:set>
                                    <p:animEffect transition="in" filter="dissolve">
                                      <p:cBhvr additive="repl">
                                        <p:cTn id="37" dur="500"/>
                                        <p:tgtEl>
                                          <p:spTgt spid="16386">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fill="hold" nodeType="clickEffect">
                                  <p:stCondLst>
                                    <p:cond delay="0"/>
                                  </p:stCondLst>
                                  <p:childTnLst>
                                    <p:set>
                                      <p:cBhvr additive="repl">
                                        <p:cTn id="41" dur="1" fill="hold">
                                          <p:stCondLst>
                                            <p:cond delay="0"/>
                                          </p:stCondLst>
                                        </p:cTn>
                                        <p:tgtEl>
                                          <p:spTgt spid="16386">
                                            <p:txEl>
                                              <p:pRg st="8" end="8"/>
                                            </p:txEl>
                                          </p:spTgt>
                                        </p:tgtEl>
                                        <p:attrNameLst>
                                          <p:attrName>style.visibility</p:attrName>
                                        </p:attrNameLst>
                                      </p:cBhvr>
                                      <p:to>
                                        <p:strVal val="visible"/>
                                      </p:to>
                                    </p:set>
                                    <p:animEffect transition="in" filter="dissolve">
                                      <p:cBhvr additive="repl">
                                        <p:cTn id="42" dur="500"/>
                                        <p:tgtEl>
                                          <p:spTgt spid="16386">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fill="hold" nodeType="clickEffect">
                                  <p:stCondLst>
                                    <p:cond delay="0"/>
                                  </p:stCondLst>
                                  <p:childTnLst>
                                    <p:set>
                                      <p:cBhvr additive="repl">
                                        <p:cTn id="46" dur="1" fill="hold">
                                          <p:stCondLst>
                                            <p:cond delay="0"/>
                                          </p:stCondLst>
                                        </p:cTn>
                                        <p:tgtEl>
                                          <p:spTgt spid="16386">
                                            <p:txEl>
                                              <p:pRg st="9" end="9"/>
                                            </p:txEl>
                                          </p:spTgt>
                                        </p:tgtEl>
                                        <p:attrNameLst>
                                          <p:attrName>style.visibility</p:attrName>
                                        </p:attrNameLst>
                                      </p:cBhvr>
                                      <p:to>
                                        <p:strVal val="visible"/>
                                      </p:to>
                                    </p:set>
                                    <p:animEffect transition="in" filter="dissolve">
                                      <p:cBhvr additive="repl">
                                        <p:cTn id="47" dur="500"/>
                                        <p:tgtEl>
                                          <p:spTgt spid="16386">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fill="hold" nodeType="clickEffect">
                                  <p:stCondLst>
                                    <p:cond delay="0"/>
                                  </p:stCondLst>
                                  <p:childTnLst>
                                    <p:set>
                                      <p:cBhvr additive="repl">
                                        <p:cTn id="51" dur="1" fill="hold">
                                          <p:stCondLst>
                                            <p:cond delay="0"/>
                                          </p:stCondLst>
                                        </p:cTn>
                                        <p:tgtEl>
                                          <p:spTgt spid="16386">
                                            <p:txEl>
                                              <p:pRg st="10" end="10"/>
                                            </p:txEl>
                                          </p:spTgt>
                                        </p:tgtEl>
                                        <p:attrNameLst>
                                          <p:attrName>style.visibility</p:attrName>
                                        </p:attrNameLst>
                                      </p:cBhvr>
                                      <p:to>
                                        <p:strVal val="visible"/>
                                      </p:to>
                                    </p:set>
                                    <p:animEffect transition="in" filter="dissolve">
                                      <p:cBhvr additive="repl">
                                        <p:cTn id="52" dur="500"/>
                                        <p:tgtEl>
                                          <p:spTgt spid="16386">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fill="hold" nodeType="clickEffect">
                                  <p:stCondLst>
                                    <p:cond delay="0"/>
                                  </p:stCondLst>
                                  <p:childTnLst>
                                    <p:set>
                                      <p:cBhvr additive="repl">
                                        <p:cTn id="56" dur="1" fill="hold">
                                          <p:stCondLst>
                                            <p:cond delay="0"/>
                                          </p:stCondLst>
                                        </p:cTn>
                                        <p:tgtEl>
                                          <p:spTgt spid="16386">
                                            <p:txEl>
                                              <p:pRg st="11" end="11"/>
                                            </p:txEl>
                                          </p:spTgt>
                                        </p:tgtEl>
                                        <p:attrNameLst>
                                          <p:attrName>style.visibility</p:attrName>
                                        </p:attrNameLst>
                                      </p:cBhvr>
                                      <p:to>
                                        <p:strVal val="visible"/>
                                      </p:to>
                                    </p:set>
                                    <p:animEffect transition="in" filter="dissolve">
                                      <p:cBhvr additive="repl">
                                        <p:cTn id="57" dur="500"/>
                                        <p:tgtEl>
                                          <p:spTgt spid="16386">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fill="hold" nodeType="clickEffect">
                                  <p:stCondLst>
                                    <p:cond delay="0"/>
                                  </p:stCondLst>
                                  <p:childTnLst>
                                    <p:set>
                                      <p:cBhvr additive="repl">
                                        <p:cTn id="61" dur="1" fill="hold">
                                          <p:stCondLst>
                                            <p:cond delay="0"/>
                                          </p:stCondLst>
                                        </p:cTn>
                                        <p:tgtEl>
                                          <p:spTgt spid="16386">
                                            <p:txEl>
                                              <p:pRg st="13" end="13"/>
                                            </p:txEl>
                                          </p:spTgt>
                                        </p:tgtEl>
                                        <p:attrNameLst>
                                          <p:attrName>style.visibility</p:attrName>
                                        </p:attrNameLst>
                                      </p:cBhvr>
                                      <p:to>
                                        <p:strVal val="visible"/>
                                      </p:to>
                                    </p:set>
                                    <p:animEffect transition="in" filter="dissolve">
                                      <p:cBhvr additive="repl">
                                        <p:cTn id="62" dur="500"/>
                                        <p:tgtEl>
                                          <p:spTgt spid="16386">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fill="hold" nodeType="clickEffect">
                                  <p:stCondLst>
                                    <p:cond delay="0"/>
                                  </p:stCondLst>
                                  <p:childTnLst>
                                    <p:set>
                                      <p:cBhvr additive="repl">
                                        <p:cTn id="66" dur="1" fill="hold">
                                          <p:stCondLst>
                                            <p:cond delay="0"/>
                                          </p:stCondLst>
                                        </p:cTn>
                                        <p:tgtEl>
                                          <p:spTgt spid="16386">
                                            <p:txEl>
                                              <p:pRg st="14" end="14"/>
                                            </p:txEl>
                                          </p:spTgt>
                                        </p:tgtEl>
                                        <p:attrNameLst>
                                          <p:attrName>style.visibility</p:attrName>
                                        </p:attrNameLst>
                                      </p:cBhvr>
                                      <p:to>
                                        <p:strVal val="visible"/>
                                      </p:to>
                                    </p:set>
                                    <p:animEffect transition="in" filter="dissolve">
                                      <p:cBhvr additive="repl">
                                        <p:cTn id="67" dur="500"/>
                                        <p:tgtEl>
                                          <p:spTgt spid="16386">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fill="hold" nodeType="clickEffect">
                                  <p:stCondLst>
                                    <p:cond delay="0"/>
                                  </p:stCondLst>
                                  <p:childTnLst>
                                    <p:set>
                                      <p:cBhvr additive="repl">
                                        <p:cTn id="71" dur="1" fill="hold">
                                          <p:stCondLst>
                                            <p:cond delay="0"/>
                                          </p:stCondLst>
                                        </p:cTn>
                                        <p:tgtEl>
                                          <p:spTgt spid="16386">
                                            <p:txEl>
                                              <p:pRg st="15" end="15"/>
                                            </p:txEl>
                                          </p:spTgt>
                                        </p:tgtEl>
                                        <p:attrNameLst>
                                          <p:attrName>style.visibility</p:attrName>
                                        </p:attrNameLst>
                                      </p:cBhvr>
                                      <p:to>
                                        <p:strVal val="visible"/>
                                      </p:to>
                                    </p:set>
                                    <p:animEffect transition="in" filter="dissolve">
                                      <p:cBhvr additive="repl">
                                        <p:cTn id="72" dur="500"/>
                                        <p:tgtEl>
                                          <p:spTgt spid="16386">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a:xfrm>
            <a:off x="0" y="304800"/>
            <a:ext cx="8686800" cy="1127125"/>
          </a:xfrm>
        </p:spPr>
        <p:txBody>
          <a:bodyPr/>
          <a:lstStyle/>
          <a:p>
            <a:r>
              <a:rPr lang="en-US" b="1" dirty="0">
                <a:latin typeface="Baskerville" charset="0"/>
                <a:cs typeface="Baskerville" charset="0"/>
              </a:rPr>
              <a:t>Cough Syrup </a:t>
            </a:r>
            <a:r>
              <a:rPr lang="en-US" b="1" dirty="0" smtClean="0">
                <a:latin typeface="Baskerville" charset="0"/>
                <a:cs typeface="Baskerville" charset="0"/>
              </a:rPr>
              <a:t>Abuse (with </a:t>
            </a:r>
            <a:r>
              <a:rPr lang="en-US" b="1" dirty="0" smtClean="0">
                <a:latin typeface="Baskerville" charset="0"/>
                <a:cs typeface="Baskerville" charset="0"/>
                <a:hlinkClick r:id="rId3"/>
              </a:rPr>
              <a:t>DXM</a:t>
            </a:r>
            <a:r>
              <a:rPr lang="en-US" b="1" dirty="0" smtClean="0">
                <a:latin typeface="Baskerville" charset="0"/>
                <a:cs typeface="Baskerville" charset="0"/>
              </a:rPr>
              <a:t>)</a:t>
            </a:r>
            <a:endParaRPr lang="en-US" b="1" dirty="0">
              <a:latin typeface="Baskerville" charset="0"/>
              <a:cs typeface="Baskerville" charset="0"/>
            </a:endParaRPr>
          </a:p>
        </p:txBody>
      </p:sp>
      <p:pic>
        <p:nvPicPr>
          <p:cNvPr id="52226" name="Content Placeholder 3">
            <a:hlinkClick r:id="rId4"/>
          </p:cNvPr>
          <p:cNvPicPr>
            <a:picLocks noGrp="1" noChangeAspect="1"/>
          </p:cNvPicPr>
          <p:nvPr>
            <p:ph idx="1"/>
          </p:nvPr>
        </p:nvPicPr>
        <p:blipFill>
          <a:blip r:embed="rId5">
            <a:extLst>
              <a:ext uri="{28A0092B-C50C-407E-A947-70E740481C1C}">
                <a14:useLocalDpi xmlns:a14="http://schemas.microsoft.com/office/drawing/2010/main" val="0"/>
              </a:ext>
            </a:extLst>
          </a:blip>
          <a:srcRect l="4439" r="4439"/>
          <a:stretch>
            <a:fillRect/>
          </a:stretch>
        </p:blipFill>
        <p:spPr>
          <a:xfrm>
            <a:off x="6705600" y="4114800"/>
            <a:ext cx="2201307" cy="1683198"/>
          </a:xfrm>
        </p:spPr>
      </p:pic>
      <p:sp>
        <p:nvSpPr>
          <p:cNvPr id="3" name="Rectangle 2"/>
          <p:cNvSpPr/>
          <p:nvPr/>
        </p:nvSpPr>
        <p:spPr>
          <a:xfrm>
            <a:off x="304800" y="1195696"/>
            <a:ext cx="8153400" cy="5927265"/>
          </a:xfrm>
          <a:prstGeom prst="rect">
            <a:avLst/>
          </a:prstGeom>
        </p:spPr>
        <p:txBody>
          <a:bodyPr wrap="square">
            <a:spAutoFit/>
          </a:bodyPr>
          <a:lstStyle/>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dirty="0" smtClean="0">
                <a:solidFill>
                  <a:schemeClr val="tx1"/>
                </a:solidFill>
                <a:latin typeface="Baskerville" charset="0"/>
                <a:cs typeface="Baskerville" charset="0"/>
              </a:rPr>
              <a:t>Hallucinogenic Drug when ABUSED</a:t>
            </a:r>
          </a:p>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800" dirty="0" smtClean="0">
              <a:solidFill>
                <a:schemeClr val="tx1"/>
              </a:solidFill>
              <a:latin typeface="Baskerville" charset="0"/>
              <a:cs typeface="Baskerville" charset="0"/>
            </a:endParaRPr>
          </a:p>
          <a:p>
            <a:pPr marL="269875" indent="-269875" eaLnBrk="1" hangingPunct="1">
              <a:lnSpc>
                <a:spcPct val="75000"/>
              </a:lnSpc>
              <a:buFont typeface="Arial" charset="0"/>
              <a:buNone/>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dirty="0" smtClean="0">
                <a:solidFill>
                  <a:schemeClr val="tx1"/>
                </a:solidFill>
                <a:latin typeface="Baskerville" charset="0"/>
                <a:cs typeface="Baskerville" charset="0"/>
              </a:rPr>
              <a:t>Laws: </a:t>
            </a:r>
            <a:r>
              <a:rPr lang="en-GB" sz="2800" b="0" dirty="0" smtClean="0">
                <a:solidFill>
                  <a:schemeClr val="tx1"/>
                </a:solidFill>
                <a:latin typeface="Baskerville" charset="0"/>
                <a:cs typeface="Baskerville" charset="0"/>
              </a:rPr>
              <a:t>Some states limit access to age 18+, and/or limit quantities a person can purchase</a:t>
            </a:r>
            <a:endParaRPr lang="en-GB" sz="2800" dirty="0" smtClean="0">
              <a:solidFill>
                <a:schemeClr val="tx1"/>
              </a:solidFill>
              <a:latin typeface="Baskerville" charset="0"/>
              <a:cs typeface="Baskerville" charset="0"/>
            </a:endParaRPr>
          </a:p>
          <a:p>
            <a:pPr marL="0" indent="0"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800" dirty="0" smtClean="0">
              <a:solidFill>
                <a:schemeClr val="tx1"/>
              </a:solidFill>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dirty="0" smtClean="0">
                <a:solidFill>
                  <a:schemeClr val="tx1"/>
                </a:solidFill>
                <a:latin typeface="Baskerville" charset="0"/>
                <a:cs typeface="Baskerville" charset="0"/>
              </a:rPr>
              <a:t>Effects: </a:t>
            </a:r>
            <a:r>
              <a:rPr lang="en-GB" sz="2800" b="0" dirty="0" smtClean="0">
                <a:solidFill>
                  <a:schemeClr val="tx1"/>
                </a:solidFill>
                <a:latin typeface="Baskerville" charset="0"/>
                <a:cs typeface="Baskerville" charset="0"/>
              </a:rPr>
              <a:t>Dizzy/Light Headed/Hallucinations</a:t>
            </a:r>
            <a:endParaRPr lang="en-GB" sz="2800" dirty="0" smtClean="0">
              <a:solidFill>
                <a:schemeClr val="tx1"/>
              </a:solidFill>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800" dirty="0" smtClean="0">
              <a:solidFill>
                <a:schemeClr val="tx1"/>
              </a:solidFill>
              <a:latin typeface="Baskerville" charset="0"/>
              <a:cs typeface="Baskerville" charset="0"/>
            </a:endParaRP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dirty="0" smtClean="0">
                <a:solidFill>
                  <a:schemeClr val="tx1"/>
                </a:solidFill>
                <a:latin typeface="Baskerville" charset="0"/>
                <a:cs typeface="Baskerville" charset="0"/>
              </a:rPr>
              <a:t>Concerns/Issues:</a:t>
            </a:r>
          </a:p>
          <a:p>
            <a:pPr marL="269875" indent="-269875" eaLnBrk="1" hangingPunct="1">
              <a:lnSpc>
                <a:spcPct val="75000"/>
              </a:lnSpc>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800" dirty="0">
              <a:solidFill>
                <a:schemeClr val="tx1"/>
              </a:solidFill>
              <a:latin typeface="Baskerville" charset="0"/>
              <a:cs typeface="Baskerville" charset="0"/>
            </a:endParaRP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Nauseous/Vomiting</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Fatigue</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Flashbacks</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Insomnia</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Permanent Damage to Thinking S</a:t>
            </a:r>
            <a:r>
              <a:rPr lang="en-US" sz="2800" b="0" dirty="0" smtClean="0">
                <a:solidFill>
                  <a:schemeClr val="tx1"/>
                </a:solidFill>
                <a:latin typeface="Baskerville" charset="0"/>
                <a:cs typeface="Baskerville" charset="0"/>
              </a:rPr>
              <a:t>k</a:t>
            </a:r>
            <a:r>
              <a:rPr lang="en-GB" sz="2800" b="0" dirty="0" smtClean="0">
                <a:solidFill>
                  <a:schemeClr val="tx1"/>
                </a:solidFill>
                <a:latin typeface="Baskerville" charset="0"/>
                <a:cs typeface="Baskerville" charset="0"/>
              </a:rPr>
              <a:t>ills </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Permanent Liver &amp; Brain Damage</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Seizures</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r>
              <a:rPr lang="en-GB" sz="2800" b="0" dirty="0" smtClean="0">
                <a:solidFill>
                  <a:schemeClr val="tx1"/>
                </a:solidFill>
                <a:latin typeface="Baskerville" charset="0"/>
                <a:cs typeface="Baskerville" charset="0"/>
              </a:rPr>
              <a:t>Death</a:t>
            </a:r>
          </a:p>
          <a:p>
            <a:pPr marL="457200" indent="-457200" eaLnBrk="1" hangingPunct="1">
              <a:lnSpc>
                <a:spcPct val="75000"/>
              </a:lnSpc>
              <a:buFontTx/>
              <a:buChar char="-"/>
              <a:tabLst>
                <a:tab pos="269875" algn="l"/>
                <a:tab pos="382588" algn="l"/>
                <a:tab pos="839788" algn="l"/>
                <a:tab pos="1296988" algn="l"/>
                <a:tab pos="1754188" algn="l"/>
                <a:tab pos="2211388" algn="l"/>
                <a:tab pos="2668588" algn="l"/>
                <a:tab pos="3125788" algn="l"/>
                <a:tab pos="3582988" algn="l"/>
                <a:tab pos="4040188" algn="l"/>
                <a:tab pos="4497388" algn="l"/>
                <a:tab pos="4954588" algn="l"/>
                <a:tab pos="5411788" algn="l"/>
                <a:tab pos="5868988" algn="l"/>
                <a:tab pos="6326188" algn="l"/>
                <a:tab pos="6783388" algn="l"/>
                <a:tab pos="7240588" algn="l"/>
                <a:tab pos="7697788" algn="l"/>
                <a:tab pos="8154988" algn="l"/>
                <a:tab pos="8612188" algn="l"/>
                <a:tab pos="9069388" algn="l"/>
              </a:tabLst>
              <a:defRPr/>
            </a:pPr>
            <a:endParaRPr lang="en-GB" sz="2800" b="0" dirty="0">
              <a:solidFill>
                <a:schemeClr val="tx1"/>
              </a:solidFill>
              <a:latin typeface="Baskerville" charset="0"/>
              <a:cs typeface="Baskerville" charset="0"/>
            </a:endParaRPr>
          </a:p>
        </p:txBody>
      </p:sp>
    </p:spTree>
    <p:extLst>
      <p:ext uri="{BB962C8B-B14F-4D97-AF65-F5344CB8AC3E}">
        <p14:creationId xmlns:p14="http://schemas.microsoft.com/office/powerpoint/2010/main" val="21016214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TotalTime>
  <Words>2603</Words>
  <Application>Microsoft Macintosh PowerPoint</Application>
  <PresentationFormat>On-screen Show (4:3)</PresentationFormat>
  <Paragraphs>618</Paragraphs>
  <Slides>30</Slides>
  <Notes>27</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Drug Categories</vt:lpstr>
      <vt:lpstr>Continued Drug Use Leads To…</vt:lpstr>
      <vt:lpstr>Intro to Substance Use &amp; Abuse</vt:lpstr>
      <vt:lpstr>Controlled Substances Act of 1970 Regulating Drugs in the United States</vt:lpstr>
      <vt:lpstr>Cocaine</vt:lpstr>
      <vt:lpstr>Methamphetamines</vt:lpstr>
      <vt:lpstr>Amphetamines: Uppers or “Speed”</vt:lpstr>
      <vt:lpstr>Prescription Painkillers</vt:lpstr>
      <vt:lpstr>Cough Syrup Abuse (with DXM)</vt:lpstr>
      <vt:lpstr>Hallucinogenic/Designer Drugs</vt:lpstr>
      <vt:lpstr>Alcohol 101</vt:lpstr>
      <vt:lpstr>Factors Impacting  Alcohol Absorption</vt:lpstr>
      <vt:lpstr>Differences?</vt:lpstr>
      <vt:lpstr>PowerPoint Presentation</vt:lpstr>
      <vt:lpstr>PowerPoint Presentation</vt:lpstr>
      <vt:lpstr>PowerPoint Presentation</vt:lpstr>
      <vt:lpstr>Myths</vt:lpstr>
      <vt:lpstr>Signs of Alcohol Poisoning</vt:lpstr>
      <vt:lpstr>History</vt:lpstr>
      <vt:lpstr>Marijuana 101</vt:lpstr>
      <vt:lpstr>Marijuana 101</vt:lpstr>
      <vt:lpstr>Marijuana 101</vt:lpstr>
      <vt:lpstr>Marijuana 101</vt:lpstr>
      <vt:lpstr>Marijuana 101</vt:lpstr>
      <vt:lpstr>Marijuana 101</vt:lpstr>
      <vt:lpstr>The Legalization Debate: video</vt:lpstr>
      <vt:lpstr>PowerPoint Presentation</vt:lpstr>
      <vt:lpstr>PowerPoint Presentation</vt:lpstr>
      <vt:lpstr>Medical Marijuana</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Drug Categories</dc:title>
  <dc:creator>Teacher</dc:creator>
  <cp:lastModifiedBy>Teacher</cp:lastModifiedBy>
  <cp:revision>4</cp:revision>
  <dcterms:created xsi:type="dcterms:W3CDTF">2014-09-01T15:50:48Z</dcterms:created>
  <dcterms:modified xsi:type="dcterms:W3CDTF">2014-09-01T16:07:21Z</dcterms:modified>
</cp:coreProperties>
</file>